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tableStyles.xml" ContentType="application/vnd.openxmlformats-officedocument.presentationml.tableStyles+xml"/>
  <Override PartName="/ppt/slides/slide99.xml" ContentType="application/vnd.openxmlformats-officedocument.presentationml.slide+xml"/>
  <Override PartName="/ppt/slides/slide136.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xls" ContentType="application/vnd.ms-exce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s/slide139.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129.xml" ContentType="application/vnd.openxmlformats-officedocument.presentationml.slide+xml"/>
  <Override PartName="/ppt/slides/slide118.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 id="2147483779" r:id="rId2"/>
    <p:sldMasterId id="2147483792" r:id="rId3"/>
    <p:sldMasterId id="2147483806" r:id="rId4"/>
    <p:sldMasterId id="2147483818" r:id="rId5"/>
  </p:sldMasterIdLst>
  <p:notesMasterIdLst>
    <p:notesMasterId r:id="rId151"/>
  </p:notesMasterIdLst>
  <p:handoutMasterIdLst>
    <p:handoutMasterId r:id="rId152"/>
  </p:handoutMasterIdLst>
  <p:sldIdLst>
    <p:sldId id="256" r:id="rId6"/>
    <p:sldId id="257" r:id="rId7"/>
    <p:sldId id="258" r:id="rId8"/>
    <p:sldId id="273" r:id="rId9"/>
    <p:sldId id="261" r:id="rId10"/>
    <p:sldId id="275" r:id="rId11"/>
    <p:sldId id="262" r:id="rId12"/>
    <p:sldId id="274" r:id="rId13"/>
    <p:sldId id="263" r:id="rId14"/>
    <p:sldId id="276" r:id="rId15"/>
    <p:sldId id="271" r:id="rId16"/>
    <p:sldId id="272" r:id="rId17"/>
    <p:sldId id="277" r:id="rId18"/>
    <p:sldId id="267" r:id="rId19"/>
    <p:sldId id="268" r:id="rId20"/>
    <p:sldId id="269" r:id="rId21"/>
    <p:sldId id="270" r:id="rId22"/>
    <p:sldId id="402"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404"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406" r:id="rId106"/>
    <p:sldId id="405"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 id="378" r:id="rId127"/>
    <p:sldId id="379" r:id="rId128"/>
    <p:sldId id="380" r:id="rId129"/>
    <p:sldId id="381" r:id="rId130"/>
    <p:sldId id="382" r:id="rId131"/>
    <p:sldId id="383" r:id="rId132"/>
    <p:sldId id="384" r:id="rId133"/>
    <p:sldId id="385" r:id="rId134"/>
    <p:sldId id="386" r:id="rId135"/>
    <p:sldId id="387" r:id="rId136"/>
    <p:sldId id="388" r:id="rId137"/>
    <p:sldId id="389" r:id="rId138"/>
    <p:sldId id="390" r:id="rId139"/>
    <p:sldId id="391" r:id="rId140"/>
    <p:sldId id="392" r:id="rId141"/>
    <p:sldId id="393" r:id="rId142"/>
    <p:sldId id="394" r:id="rId143"/>
    <p:sldId id="395" r:id="rId144"/>
    <p:sldId id="396" r:id="rId145"/>
    <p:sldId id="397" r:id="rId146"/>
    <p:sldId id="398" r:id="rId147"/>
    <p:sldId id="399" r:id="rId148"/>
    <p:sldId id="400" r:id="rId149"/>
    <p:sldId id="401" r:id="rId150"/>
  </p:sldIdLst>
  <p:sldSz cx="9144000" cy="6858000" type="screen4x3"/>
  <p:notesSz cx="6858000" cy="9144000"/>
  <p:defaultTextStyle>
    <a:defPPr>
      <a:defRPr lang="hr-H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94705" autoAdjust="0"/>
  </p:normalViewPr>
  <p:slideViewPr>
    <p:cSldViewPr>
      <p:cViewPr varScale="1">
        <p:scale>
          <a:sx n="88" d="100"/>
          <a:sy n="88" d="100"/>
        </p:scale>
        <p:origin x="-1464" y="-96"/>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viewProps" Target="view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theme" Target="theme/theme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slide" Target="slides/slide135.xml"/><Relationship Id="rId145" Type="http://schemas.openxmlformats.org/officeDocument/2006/relationships/slide" Target="slides/slide140.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slide" Target="slides/slide138.xml"/><Relationship Id="rId148" Type="http://schemas.openxmlformats.org/officeDocument/2006/relationships/slide" Target="slides/slide143.xml"/><Relationship Id="rId151" Type="http://schemas.openxmlformats.org/officeDocument/2006/relationships/notesMaster" Target="notesMasters/notesMaster1.xml"/><Relationship Id="rId15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3" Type="http://schemas.openxmlformats.org/officeDocument/2006/relationships/slide" Target="slides/slide100.xml"/><Relationship Id="rId2" Type="http://schemas.openxmlformats.org/officeDocument/2006/relationships/slide" Target="slides/slide92.xml"/><Relationship Id="rId1" Type="http://schemas.openxmlformats.org/officeDocument/2006/relationships/slide" Target="slides/slide9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9002DB-5D35-45D3-A241-222DFE935C75}" type="datetimeFigureOut">
              <a:rPr lang="hr-HR" smtClean="0"/>
              <a:pPr/>
              <a:t>17.1.2014</a:t>
            </a:fld>
            <a:endParaRPr lang="hr-H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AC864C-AC70-4F71-A955-8BCC00BBF1EC}" type="slidenum">
              <a:rPr lang="hr-HR" smtClean="0"/>
              <a:pPr/>
              <a:t>‹#›</a:t>
            </a:fld>
            <a:endParaRPr lang="hr-H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0794CF50-E365-4F5D-AE51-B8ED900605EE}" type="datetimeFigureOut">
              <a:rPr lang="en-US"/>
              <a:pPr>
                <a:defRPr/>
              </a:pPr>
              <a:t>1/17/2014</a:t>
            </a:fld>
            <a:endParaRPr lang="en-US"/>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r-HR" noProof="0" smtClean="0"/>
              <a:t>Uredite stilove teksta matrice</a:t>
            </a:r>
          </a:p>
          <a:p>
            <a:pPr lvl="1"/>
            <a:r>
              <a:rPr lang="hr-HR" noProof="0" smtClean="0"/>
              <a:t>Druga razina</a:t>
            </a:r>
          </a:p>
          <a:p>
            <a:pPr lvl="2"/>
            <a:r>
              <a:rPr lang="hr-HR" noProof="0" smtClean="0"/>
              <a:t>Treća razina</a:t>
            </a:r>
          </a:p>
          <a:p>
            <a:pPr lvl="3"/>
            <a:r>
              <a:rPr lang="hr-HR" noProof="0" smtClean="0"/>
              <a:t>Četvrta razina</a:t>
            </a:r>
          </a:p>
          <a:p>
            <a:pPr lvl="4"/>
            <a:r>
              <a:rPr lang="hr-HR" noProof="0" smtClean="0"/>
              <a:t>Peta razina</a:t>
            </a:r>
            <a:endParaRPr lang="en-US" noProof="0" smtClean="0"/>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EBB4699B-B686-4D60-BC2F-171E0DB2D88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zervirano mjesto slike slajda 1"/>
          <p:cNvSpPr>
            <a:spLocks noGrp="1" noRot="1" noChangeAspect="1" noTextEdit="1"/>
          </p:cNvSpPr>
          <p:nvPr>
            <p:ph type="sldImg"/>
          </p:nvPr>
        </p:nvSpPr>
        <p:spPr bwMode="auto">
          <a:noFill/>
          <a:ln>
            <a:solidFill>
              <a:srgbClr val="000000"/>
            </a:solidFill>
            <a:miter lim="800000"/>
            <a:headEnd/>
            <a:tailEnd/>
          </a:ln>
        </p:spPr>
      </p:sp>
      <p:sp>
        <p:nvSpPr>
          <p:cNvPr id="21507" name="Rezervirano mjesto bilježaka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8" name="Rezervirano mjesto broja slajd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A5EA0B-19B0-457B-A96A-3A8F87217F39}" type="slidenum">
              <a:rPr lang="en-US"/>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Uredite stil naslova matrice</a:t>
            </a:r>
            <a:endParaRPr lang="en-US"/>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en-US"/>
          </a:p>
        </p:txBody>
      </p:sp>
      <p:sp>
        <p:nvSpPr>
          <p:cNvPr id="4" name="Rezervirano mjesto datuma 3"/>
          <p:cNvSpPr>
            <a:spLocks noGrp="1"/>
          </p:cNvSpPr>
          <p:nvPr>
            <p:ph type="dt" sz="half" idx="10"/>
          </p:nvPr>
        </p:nvSpPr>
        <p:spPr/>
        <p:txBody>
          <a:bodyPr/>
          <a:lstStyle>
            <a:lvl1pPr>
              <a:defRPr/>
            </a:lvl1pPr>
          </a:lstStyle>
          <a:p>
            <a:pPr>
              <a:defRPr/>
            </a:pPr>
            <a:endParaRPr lang="hr-HR"/>
          </a:p>
        </p:txBody>
      </p:sp>
      <p:sp>
        <p:nvSpPr>
          <p:cNvPr id="5" name="Rezervirano mjesto podnožja 4"/>
          <p:cNvSpPr>
            <a:spLocks noGrp="1"/>
          </p:cNvSpPr>
          <p:nvPr>
            <p:ph type="ftr" sz="quarter" idx="11"/>
          </p:nvPr>
        </p:nvSpPr>
        <p:spPr/>
        <p:txBody>
          <a:bodyPr/>
          <a:lstStyle>
            <a:lvl1pPr>
              <a:defRPr/>
            </a:lvl1pPr>
          </a:lstStyle>
          <a:p>
            <a:pPr>
              <a:defRPr/>
            </a:pPr>
            <a:endParaRPr lang="hr-HR"/>
          </a:p>
        </p:txBody>
      </p:sp>
      <p:sp>
        <p:nvSpPr>
          <p:cNvPr id="6" name="Rezervirano mjesto broja slajda 5"/>
          <p:cNvSpPr>
            <a:spLocks noGrp="1"/>
          </p:cNvSpPr>
          <p:nvPr>
            <p:ph type="sldNum" sz="quarter" idx="12"/>
          </p:nvPr>
        </p:nvSpPr>
        <p:spPr/>
        <p:txBody>
          <a:bodyPr/>
          <a:lstStyle>
            <a:lvl1pPr>
              <a:defRPr/>
            </a:lvl1pPr>
          </a:lstStyle>
          <a:p>
            <a:pPr>
              <a:defRPr/>
            </a:pPr>
            <a:fld id="{A4BFC7A7-54C7-4AD3-80FB-545E52A9BCED}" type="slidenum">
              <a:rPr lang="hr-HR"/>
              <a:pPr>
                <a:defRPr/>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en-US"/>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datuma 3"/>
          <p:cNvSpPr>
            <a:spLocks noGrp="1"/>
          </p:cNvSpPr>
          <p:nvPr>
            <p:ph type="dt" sz="half" idx="10"/>
          </p:nvPr>
        </p:nvSpPr>
        <p:spPr/>
        <p:txBody>
          <a:bodyPr/>
          <a:lstStyle>
            <a:lvl1pPr>
              <a:defRPr/>
            </a:lvl1pPr>
          </a:lstStyle>
          <a:p>
            <a:pPr>
              <a:defRPr/>
            </a:pPr>
            <a:endParaRPr lang="hr-HR"/>
          </a:p>
        </p:txBody>
      </p:sp>
      <p:sp>
        <p:nvSpPr>
          <p:cNvPr id="5" name="Rezervirano mjesto podnožja 4"/>
          <p:cNvSpPr>
            <a:spLocks noGrp="1"/>
          </p:cNvSpPr>
          <p:nvPr>
            <p:ph type="ftr" sz="quarter" idx="11"/>
          </p:nvPr>
        </p:nvSpPr>
        <p:spPr/>
        <p:txBody>
          <a:bodyPr/>
          <a:lstStyle>
            <a:lvl1pPr>
              <a:defRPr/>
            </a:lvl1pPr>
          </a:lstStyle>
          <a:p>
            <a:pPr>
              <a:defRPr/>
            </a:pPr>
            <a:endParaRPr lang="hr-HR"/>
          </a:p>
        </p:txBody>
      </p:sp>
      <p:sp>
        <p:nvSpPr>
          <p:cNvPr id="6" name="Rezervirano mjesto broja slajda 5"/>
          <p:cNvSpPr>
            <a:spLocks noGrp="1"/>
          </p:cNvSpPr>
          <p:nvPr>
            <p:ph type="sldNum" sz="quarter" idx="12"/>
          </p:nvPr>
        </p:nvSpPr>
        <p:spPr/>
        <p:txBody>
          <a:bodyPr/>
          <a:lstStyle>
            <a:lvl1pPr>
              <a:defRPr/>
            </a:lvl1pPr>
          </a:lstStyle>
          <a:p>
            <a:pPr>
              <a:defRPr/>
            </a:pPr>
            <a:fld id="{DF2E44BF-BA6F-44F2-98EB-57AAA21560AD}" type="slidenum">
              <a:rPr lang="hr-HR"/>
              <a:pPr>
                <a:defRPr/>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Uredite stil naslova matrice</a:t>
            </a:r>
            <a:endParaRPr lang="en-US"/>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datuma 3"/>
          <p:cNvSpPr>
            <a:spLocks noGrp="1"/>
          </p:cNvSpPr>
          <p:nvPr>
            <p:ph type="dt" sz="half" idx="10"/>
          </p:nvPr>
        </p:nvSpPr>
        <p:spPr/>
        <p:txBody>
          <a:bodyPr/>
          <a:lstStyle>
            <a:lvl1pPr>
              <a:defRPr/>
            </a:lvl1pPr>
          </a:lstStyle>
          <a:p>
            <a:pPr>
              <a:defRPr/>
            </a:pPr>
            <a:endParaRPr lang="hr-HR"/>
          </a:p>
        </p:txBody>
      </p:sp>
      <p:sp>
        <p:nvSpPr>
          <p:cNvPr id="5" name="Rezervirano mjesto podnožja 4"/>
          <p:cNvSpPr>
            <a:spLocks noGrp="1"/>
          </p:cNvSpPr>
          <p:nvPr>
            <p:ph type="ftr" sz="quarter" idx="11"/>
          </p:nvPr>
        </p:nvSpPr>
        <p:spPr/>
        <p:txBody>
          <a:bodyPr/>
          <a:lstStyle>
            <a:lvl1pPr>
              <a:defRPr/>
            </a:lvl1pPr>
          </a:lstStyle>
          <a:p>
            <a:pPr>
              <a:defRPr/>
            </a:pPr>
            <a:endParaRPr lang="hr-HR"/>
          </a:p>
        </p:txBody>
      </p:sp>
      <p:sp>
        <p:nvSpPr>
          <p:cNvPr id="6" name="Rezervirano mjesto broja slajda 5"/>
          <p:cNvSpPr>
            <a:spLocks noGrp="1"/>
          </p:cNvSpPr>
          <p:nvPr>
            <p:ph type="sldNum" sz="quarter" idx="12"/>
          </p:nvPr>
        </p:nvSpPr>
        <p:spPr/>
        <p:txBody>
          <a:bodyPr/>
          <a:lstStyle>
            <a:lvl1pPr>
              <a:defRPr/>
            </a:lvl1pPr>
          </a:lstStyle>
          <a:p>
            <a:pPr>
              <a:defRPr/>
            </a:pPr>
            <a:fld id="{C1F6F31D-C545-49E0-9D70-89B25E67C841}" type="slidenum">
              <a:rPr lang="hr-HR"/>
              <a:pPr>
                <a:defRPr/>
              </a:pPr>
              <a:t>‹#›</a:t>
            </a:fld>
            <a:endParaRPr lang="hr-H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slov i tablica">
    <p:spTree>
      <p:nvGrpSpPr>
        <p:cNvPr id="1" name=""/>
        <p:cNvGrpSpPr/>
        <p:nvPr/>
      </p:nvGrpSpPr>
      <p:grpSpPr>
        <a:xfrm>
          <a:off x="0" y="0"/>
          <a:ext cx="0" cy="0"/>
          <a:chOff x="0" y="0"/>
          <a:chExt cx="0" cy="0"/>
        </a:xfrm>
      </p:grpSpPr>
      <p:sp>
        <p:nvSpPr>
          <p:cNvPr id="2" name="Naslov 1"/>
          <p:cNvSpPr>
            <a:spLocks noGrp="1"/>
          </p:cNvSpPr>
          <p:nvPr>
            <p:ph type="title"/>
          </p:nvPr>
        </p:nvSpPr>
        <p:spPr>
          <a:xfrm>
            <a:off x="1370013" y="301625"/>
            <a:ext cx="7313612" cy="1143000"/>
          </a:xfrm>
        </p:spPr>
        <p:txBody>
          <a:bodyPr/>
          <a:lstStyle/>
          <a:p>
            <a:r>
              <a:rPr lang="hr-HR" smtClean="0"/>
              <a:t>Uredite stil naslova matrice</a:t>
            </a:r>
            <a:endParaRPr lang="en-US"/>
          </a:p>
        </p:txBody>
      </p:sp>
      <p:sp>
        <p:nvSpPr>
          <p:cNvPr id="3" name="Rezervirano mjesto tablice 2"/>
          <p:cNvSpPr>
            <a:spLocks noGrp="1"/>
          </p:cNvSpPr>
          <p:nvPr>
            <p:ph type="tbl" idx="1"/>
          </p:nvPr>
        </p:nvSpPr>
        <p:spPr>
          <a:xfrm>
            <a:off x="1370013" y="1827213"/>
            <a:ext cx="7313612" cy="4114800"/>
          </a:xfrm>
        </p:spPr>
        <p:txBody>
          <a:bodyPr rtlCol="0">
            <a:normAutofit/>
          </a:bodyPr>
          <a:lstStyle/>
          <a:p>
            <a:pPr lvl="0"/>
            <a:endParaRPr lang="en-US" noProof="0" smtClean="0"/>
          </a:p>
        </p:txBody>
      </p:sp>
      <p:sp>
        <p:nvSpPr>
          <p:cNvPr id="4" name="Rectangle 8"/>
          <p:cNvSpPr>
            <a:spLocks noGrp="1" noChangeArrowheads="1"/>
          </p:cNvSpPr>
          <p:nvPr>
            <p:ph type="dt" sz="half" idx="10"/>
          </p:nvPr>
        </p:nvSpPr>
        <p:spPr/>
        <p:txBody>
          <a:bodyPr/>
          <a:lstStyle>
            <a:lvl1pPr>
              <a:defRPr/>
            </a:lvl1pPr>
          </a:lstStyle>
          <a:p>
            <a:pPr>
              <a:defRPr/>
            </a:pPr>
            <a:endParaRPr lang="hr-HR"/>
          </a:p>
        </p:txBody>
      </p:sp>
      <p:sp>
        <p:nvSpPr>
          <p:cNvPr id="5" name="Rectangle 9"/>
          <p:cNvSpPr>
            <a:spLocks noGrp="1" noChangeArrowheads="1"/>
          </p:cNvSpPr>
          <p:nvPr>
            <p:ph type="ftr" sz="quarter" idx="11"/>
          </p:nvPr>
        </p:nvSpPr>
        <p:spPr/>
        <p:txBody>
          <a:bodyPr/>
          <a:lstStyle>
            <a:lvl1pPr>
              <a:defRPr/>
            </a:lvl1pPr>
          </a:lstStyle>
          <a:p>
            <a:pPr>
              <a:defRPr/>
            </a:pPr>
            <a:endParaRPr lang="hr-HR"/>
          </a:p>
        </p:txBody>
      </p:sp>
      <p:sp>
        <p:nvSpPr>
          <p:cNvPr id="6" name="Rectangle 10"/>
          <p:cNvSpPr>
            <a:spLocks noGrp="1" noChangeArrowheads="1"/>
          </p:cNvSpPr>
          <p:nvPr>
            <p:ph type="sldNum" sz="quarter" idx="12"/>
          </p:nvPr>
        </p:nvSpPr>
        <p:spPr/>
        <p:txBody>
          <a:bodyPr/>
          <a:lstStyle>
            <a:lvl1pPr>
              <a:defRPr/>
            </a:lvl1pPr>
          </a:lstStyle>
          <a:p>
            <a:pPr>
              <a:defRPr/>
            </a:pPr>
            <a:fld id="{4BC01754-F307-4E83-9A77-5A389E6E79E0}" type="slidenum">
              <a:rPr lang="hr-HR"/>
              <a:pPr>
                <a:defRPr/>
              </a:pPr>
              <a:t>‹#›</a:t>
            </a:fld>
            <a:endParaRPr lang="hr-H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Uredite stil naslova matrice</a:t>
            </a:r>
            <a:endParaRPr lang="en-US"/>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en-US"/>
          </a:p>
        </p:txBody>
      </p:sp>
      <p:sp>
        <p:nvSpPr>
          <p:cNvPr id="4" name="Rezervirano mjesto datuma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Rezervirano mjesto podnožja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Rezervirano mjesto broja slajda 5"/>
          <p:cNvSpPr>
            <a:spLocks noGrp="1"/>
          </p:cNvSpPr>
          <p:nvPr>
            <p:ph type="sldNum" sz="quarter" idx="12"/>
          </p:nvPr>
        </p:nvSpPr>
        <p:spPr/>
        <p:txBody>
          <a:bodyPr/>
          <a:lstStyle>
            <a:lvl1pPr>
              <a:defRPr/>
            </a:lvl1pPr>
          </a:lstStyle>
          <a:p>
            <a:pPr>
              <a:defRPr/>
            </a:pPr>
            <a:fld id="{A6E495C9-95A3-4526-AEAB-3D235D99B155}"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en-US"/>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datuma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Rezervirano mjesto podnožja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Rezervirano mjesto broja slajda 5"/>
          <p:cNvSpPr>
            <a:spLocks noGrp="1"/>
          </p:cNvSpPr>
          <p:nvPr>
            <p:ph type="sldNum" sz="quarter" idx="12"/>
          </p:nvPr>
        </p:nvSpPr>
        <p:spPr/>
        <p:txBody>
          <a:bodyPr/>
          <a:lstStyle>
            <a:lvl1pPr>
              <a:defRPr/>
            </a:lvl1pPr>
          </a:lstStyle>
          <a:p>
            <a:pPr>
              <a:defRPr/>
            </a:pPr>
            <a:fld id="{52D1EB21-86C1-4D4F-A1C8-40143C34977F}"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Uredite stil naslova matrice</a:t>
            </a:r>
            <a:endParaRPr lang="en-US"/>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Rezervirano mjesto podnožja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Rezervirano mjesto broja slajda 5"/>
          <p:cNvSpPr>
            <a:spLocks noGrp="1"/>
          </p:cNvSpPr>
          <p:nvPr>
            <p:ph type="sldNum" sz="quarter" idx="12"/>
          </p:nvPr>
        </p:nvSpPr>
        <p:spPr/>
        <p:txBody>
          <a:bodyPr/>
          <a:lstStyle>
            <a:lvl1pPr>
              <a:defRPr/>
            </a:lvl1pPr>
          </a:lstStyle>
          <a:p>
            <a:pPr>
              <a:defRPr/>
            </a:pPr>
            <a:fld id="{191A4B94-011E-473A-81A8-3DB03644AA8B}"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en-US"/>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5" name="Rezervirano mjesto datuma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Rezervirano mjesto podnožja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Rezervirano mjesto broja slajda 5"/>
          <p:cNvSpPr>
            <a:spLocks noGrp="1"/>
          </p:cNvSpPr>
          <p:nvPr>
            <p:ph type="sldNum" sz="quarter" idx="12"/>
          </p:nvPr>
        </p:nvSpPr>
        <p:spPr/>
        <p:txBody>
          <a:bodyPr/>
          <a:lstStyle>
            <a:lvl1pPr>
              <a:defRPr/>
            </a:lvl1pPr>
          </a:lstStyle>
          <a:p>
            <a:pPr>
              <a:defRPr/>
            </a:pPr>
            <a:fld id="{342F0012-FDD1-4DAB-BB91-7B329AC891DE}"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Uredite stil naslova matrice</a:t>
            </a:r>
            <a:endParaRPr lang="en-US"/>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7" name="Rezervirano mjesto datuma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8" name="Rezervirano mjesto podnožja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Rezervirano mjesto broja slajda 5"/>
          <p:cNvSpPr>
            <a:spLocks noGrp="1"/>
          </p:cNvSpPr>
          <p:nvPr>
            <p:ph type="sldNum" sz="quarter" idx="12"/>
          </p:nvPr>
        </p:nvSpPr>
        <p:spPr/>
        <p:txBody>
          <a:bodyPr/>
          <a:lstStyle>
            <a:lvl1pPr>
              <a:defRPr/>
            </a:lvl1pPr>
          </a:lstStyle>
          <a:p>
            <a:pPr>
              <a:defRPr/>
            </a:pPr>
            <a:fld id="{20CC4390-33CC-47B7-8CB9-048ED8A3B9CC}"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en-US"/>
          </a:p>
        </p:txBody>
      </p:sp>
      <p:sp>
        <p:nvSpPr>
          <p:cNvPr id="3" name="Rezervirano mjesto datuma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4" name="Rezervirano mjesto podnožja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Rezervirano mjesto broja slajda 5"/>
          <p:cNvSpPr>
            <a:spLocks noGrp="1"/>
          </p:cNvSpPr>
          <p:nvPr>
            <p:ph type="sldNum" sz="quarter" idx="12"/>
          </p:nvPr>
        </p:nvSpPr>
        <p:spPr/>
        <p:txBody>
          <a:bodyPr/>
          <a:lstStyle>
            <a:lvl1pPr>
              <a:defRPr/>
            </a:lvl1pPr>
          </a:lstStyle>
          <a:p>
            <a:pPr>
              <a:defRPr/>
            </a:pPr>
            <a:fld id="{ECA20088-1196-4880-8271-A74CFDE97853}"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3" name="Rezervirano mjesto podnožja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Rezervirano mjesto broja slajda 5"/>
          <p:cNvSpPr>
            <a:spLocks noGrp="1"/>
          </p:cNvSpPr>
          <p:nvPr>
            <p:ph type="sldNum" sz="quarter" idx="12"/>
          </p:nvPr>
        </p:nvSpPr>
        <p:spPr/>
        <p:txBody>
          <a:bodyPr/>
          <a:lstStyle>
            <a:lvl1pPr>
              <a:defRPr/>
            </a:lvl1pPr>
          </a:lstStyle>
          <a:p>
            <a:pPr>
              <a:defRPr/>
            </a:pPr>
            <a:fld id="{D57EC9A3-6A22-4EE3-9372-E1BA3A79F85A}"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en-US"/>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datuma 3"/>
          <p:cNvSpPr>
            <a:spLocks noGrp="1"/>
          </p:cNvSpPr>
          <p:nvPr>
            <p:ph type="dt" sz="half" idx="10"/>
          </p:nvPr>
        </p:nvSpPr>
        <p:spPr/>
        <p:txBody>
          <a:bodyPr/>
          <a:lstStyle>
            <a:lvl1pPr>
              <a:defRPr/>
            </a:lvl1pPr>
          </a:lstStyle>
          <a:p>
            <a:pPr>
              <a:defRPr/>
            </a:pPr>
            <a:endParaRPr lang="hr-HR"/>
          </a:p>
        </p:txBody>
      </p:sp>
      <p:sp>
        <p:nvSpPr>
          <p:cNvPr id="5" name="Rezervirano mjesto podnožja 4"/>
          <p:cNvSpPr>
            <a:spLocks noGrp="1"/>
          </p:cNvSpPr>
          <p:nvPr>
            <p:ph type="ftr" sz="quarter" idx="11"/>
          </p:nvPr>
        </p:nvSpPr>
        <p:spPr/>
        <p:txBody>
          <a:bodyPr/>
          <a:lstStyle>
            <a:lvl1pPr>
              <a:defRPr/>
            </a:lvl1pPr>
          </a:lstStyle>
          <a:p>
            <a:pPr>
              <a:defRPr/>
            </a:pPr>
            <a:endParaRPr lang="hr-HR"/>
          </a:p>
        </p:txBody>
      </p:sp>
      <p:sp>
        <p:nvSpPr>
          <p:cNvPr id="6" name="Rezervirano mjesto broja slajda 5"/>
          <p:cNvSpPr>
            <a:spLocks noGrp="1"/>
          </p:cNvSpPr>
          <p:nvPr>
            <p:ph type="sldNum" sz="quarter" idx="12"/>
          </p:nvPr>
        </p:nvSpPr>
        <p:spPr/>
        <p:txBody>
          <a:bodyPr/>
          <a:lstStyle>
            <a:lvl1pPr>
              <a:defRPr/>
            </a:lvl1pPr>
          </a:lstStyle>
          <a:p>
            <a:pPr>
              <a:defRPr/>
            </a:pPr>
            <a:fld id="{480905E6-EED8-4A39-BAF4-568B8B9C0969}" type="slidenum">
              <a:rPr lang="hr-HR"/>
              <a:pPr>
                <a:defRPr/>
              </a:pPr>
              <a:t>‹#›</a:t>
            </a:fld>
            <a:endParaRPr lang="hr-H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Uredite stil naslova matrice</a:t>
            </a:r>
            <a:endParaRPr lang="en-US"/>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Rezervirano mjesto podnožja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Rezervirano mjesto broja slajda 5"/>
          <p:cNvSpPr>
            <a:spLocks noGrp="1"/>
          </p:cNvSpPr>
          <p:nvPr>
            <p:ph type="sldNum" sz="quarter" idx="12"/>
          </p:nvPr>
        </p:nvSpPr>
        <p:spPr/>
        <p:txBody>
          <a:bodyPr/>
          <a:lstStyle>
            <a:lvl1pPr>
              <a:defRPr/>
            </a:lvl1pPr>
          </a:lstStyle>
          <a:p>
            <a:pPr>
              <a:defRPr/>
            </a:pPr>
            <a:fld id="{1FF583FE-0D42-44F4-B81D-3604D94BCD09}"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Uredite stil naslova matrice</a:t>
            </a:r>
            <a:endParaRPr lang="en-US"/>
          </a:p>
        </p:txBody>
      </p:sp>
      <p:sp>
        <p:nvSpPr>
          <p:cNvPr id="3" name="Rezervirano mjesto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Rezervirano mjesto podnožja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Rezervirano mjesto broja slajda 5"/>
          <p:cNvSpPr>
            <a:spLocks noGrp="1"/>
          </p:cNvSpPr>
          <p:nvPr>
            <p:ph type="sldNum" sz="quarter" idx="12"/>
          </p:nvPr>
        </p:nvSpPr>
        <p:spPr/>
        <p:txBody>
          <a:bodyPr/>
          <a:lstStyle>
            <a:lvl1pPr>
              <a:defRPr/>
            </a:lvl1pPr>
          </a:lstStyle>
          <a:p>
            <a:pPr>
              <a:defRPr/>
            </a:pPr>
            <a:fld id="{21058F2F-345C-4C2C-B9DD-288D4CB65CC4}"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en-US"/>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datuma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Rezervirano mjesto podnožja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Rezervirano mjesto broja slajda 5"/>
          <p:cNvSpPr>
            <a:spLocks noGrp="1"/>
          </p:cNvSpPr>
          <p:nvPr>
            <p:ph type="sldNum" sz="quarter" idx="12"/>
          </p:nvPr>
        </p:nvSpPr>
        <p:spPr/>
        <p:txBody>
          <a:bodyPr/>
          <a:lstStyle>
            <a:lvl1pPr>
              <a:defRPr/>
            </a:lvl1pPr>
          </a:lstStyle>
          <a:p>
            <a:pPr>
              <a:defRPr/>
            </a:pPr>
            <a:fld id="{3ED661B7-957D-4453-A4DE-26DF2CB2CA52}"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Uredite stil naslova matrice</a:t>
            </a:r>
            <a:endParaRPr lang="en-US"/>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datuma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Rezervirano mjesto podnožja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Rezervirano mjesto broja slajda 5"/>
          <p:cNvSpPr>
            <a:spLocks noGrp="1"/>
          </p:cNvSpPr>
          <p:nvPr>
            <p:ph type="sldNum" sz="quarter" idx="12"/>
          </p:nvPr>
        </p:nvSpPr>
        <p:spPr/>
        <p:txBody>
          <a:bodyPr/>
          <a:lstStyle>
            <a:lvl1pPr>
              <a:defRPr/>
            </a:lvl1pPr>
          </a:lstStyle>
          <a:p>
            <a:pPr>
              <a:defRPr/>
            </a:pPr>
            <a:fld id="{DFD5929A-94BA-4CFB-AD5C-3A3EFC453EA3}"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Naslov i tablica">
    <p:spTree>
      <p:nvGrpSpPr>
        <p:cNvPr id="1" name=""/>
        <p:cNvGrpSpPr/>
        <p:nvPr/>
      </p:nvGrpSpPr>
      <p:grpSpPr>
        <a:xfrm>
          <a:off x="0" y="0"/>
          <a:ext cx="0" cy="0"/>
          <a:chOff x="0" y="0"/>
          <a:chExt cx="0" cy="0"/>
        </a:xfrm>
      </p:grpSpPr>
      <p:sp>
        <p:nvSpPr>
          <p:cNvPr id="2" name="Naslov 1"/>
          <p:cNvSpPr>
            <a:spLocks noGrp="1"/>
          </p:cNvSpPr>
          <p:nvPr>
            <p:ph type="title"/>
          </p:nvPr>
        </p:nvSpPr>
        <p:spPr>
          <a:xfrm>
            <a:off x="1150938" y="617538"/>
            <a:ext cx="7793037" cy="1143000"/>
          </a:xfrm>
        </p:spPr>
        <p:txBody>
          <a:bodyPr/>
          <a:lstStyle/>
          <a:p>
            <a:r>
              <a:rPr lang="hr-HR" smtClean="0"/>
              <a:t>Uredite stil naslova matrice</a:t>
            </a:r>
            <a:endParaRPr lang="en-US"/>
          </a:p>
        </p:txBody>
      </p:sp>
      <p:sp>
        <p:nvSpPr>
          <p:cNvPr id="3" name="Rezervirano mjesto tablice 2"/>
          <p:cNvSpPr>
            <a:spLocks noGrp="1"/>
          </p:cNvSpPr>
          <p:nvPr>
            <p:ph type="tbl" idx="1"/>
          </p:nvPr>
        </p:nvSpPr>
        <p:spPr>
          <a:xfrm>
            <a:off x="1182688" y="2017713"/>
            <a:ext cx="7772400" cy="4114800"/>
          </a:xfrm>
        </p:spPr>
        <p:txBody>
          <a:bodyPr rtlCol="0">
            <a:normAutofit/>
          </a:bodyPr>
          <a:lstStyle/>
          <a:p>
            <a:pPr lvl="0"/>
            <a:endParaRPr lang="en-US" noProof="0" smtClean="0"/>
          </a:p>
        </p:txBody>
      </p:sp>
      <p:sp>
        <p:nvSpPr>
          <p:cNvPr id="4" name="Rezervirano mjesto datuma 3"/>
          <p:cNvSpPr>
            <a:spLocks noGrp="1"/>
          </p:cNvSpPr>
          <p:nvPr>
            <p:ph type="dt" sz="half" idx="10"/>
          </p:nvPr>
        </p:nvSpPr>
        <p:spPr>
          <a:xfrm>
            <a:off x="914400" y="6324600"/>
            <a:ext cx="1905000" cy="457200"/>
          </a:xfrm>
        </p:spPr>
        <p:txBody>
          <a:bodyPr/>
          <a:lstStyle>
            <a:lvl1pPr>
              <a:defRPr smtClean="0"/>
            </a:lvl1pPr>
          </a:lstStyle>
          <a:p>
            <a:pPr>
              <a:defRPr/>
            </a:pPr>
            <a:endParaRPr lang="en-GB">
              <a:solidFill>
                <a:prstClr val="black">
                  <a:tint val="75000"/>
                </a:prstClr>
              </a:solidFill>
            </a:endParaRPr>
          </a:p>
        </p:txBody>
      </p:sp>
      <p:sp>
        <p:nvSpPr>
          <p:cNvPr id="5" name="Rezervirano mjesto podnožja 4"/>
          <p:cNvSpPr>
            <a:spLocks noGrp="1"/>
          </p:cNvSpPr>
          <p:nvPr>
            <p:ph type="ftr" sz="quarter" idx="11"/>
          </p:nvPr>
        </p:nvSpPr>
        <p:spPr>
          <a:xfrm>
            <a:off x="3352800" y="6324600"/>
            <a:ext cx="2895600" cy="457200"/>
          </a:xfrm>
        </p:spPr>
        <p:txBody>
          <a:bodyPr/>
          <a:lstStyle>
            <a:lvl1pPr>
              <a:defRPr smtClean="0"/>
            </a:lvl1pPr>
          </a:lstStyle>
          <a:p>
            <a:pPr>
              <a:defRPr/>
            </a:pPr>
            <a:endParaRPr lang="en-GB">
              <a:solidFill>
                <a:prstClr val="black">
                  <a:tint val="75000"/>
                </a:prstClr>
              </a:solidFill>
            </a:endParaRPr>
          </a:p>
        </p:txBody>
      </p:sp>
      <p:sp>
        <p:nvSpPr>
          <p:cNvPr id="6" name="Rezervirano mjesto broja slajda 5"/>
          <p:cNvSpPr>
            <a:spLocks noGrp="1"/>
          </p:cNvSpPr>
          <p:nvPr>
            <p:ph type="sldNum" sz="quarter" idx="12"/>
          </p:nvPr>
        </p:nvSpPr>
        <p:spPr>
          <a:xfrm>
            <a:off x="6781800" y="6324600"/>
            <a:ext cx="1905000" cy="457200"/>
          </a:xfrm>
        </p:spPr>
        <p:txBody>
          <a:bodyPr/>
          <a:lstStyle>
            <a:lvl1pPr>
              <a:defRPr smtClean="0"/>
            </a:lvl1pPr>
          </a:lstStyle>
          <a:p>
            <a:pPr>
              <a:defRPr/>
            </a:pPr>
            <a:fld id="{95CC2023-2AB8-4E90-BFB4-AC27BAF702D4}"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FAE5C29-6852-492B-966C-CC40A8044219}"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A7B017-0D6E-4CC1-B8C8-AD7950262F5B}"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0D9A80-1DC7-4A8E-81FE-8160D2C06A0C}"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0400E5A-34B7-4F48-8C04-02A2A29C23B3}"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B139081-223F-472D-A478-9E8DEBF06BB8}"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Uredite stil naslova matrice</a:t>
            </a:r>
            <a:endParaRPr lang="en-US"/>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lvl1pPr>
              <a:defRPr/>
            </a:lvl1pPr>
          </a:lstStyle>
          <a:p>
            <a:pPr>
              <a:defRPr/>
            </a:pPr>
            <a:endParaRPr lang="hr-HR"/>
          </a:p>
        </p:txBody>
      </p:sp>
      <p:sp>
        <p:nvSpPr>
          <p:cNvPr id="5" name="Rezervirano mjesto podnožja 4"/>
          <p:cNvSpPr>
            <a:spLocks noGrp="1"/>
          </p:cNvSpPr>
          <p:nvPr>
            <p:ph type="ftr" sz="quarter" idx="11"/>
          </p:nvPr>
        </p:nvSpPr>
        <p:spPr/>
        <p:txBody>
          <a:bodyPr/>
          <a:lstStyle>
            <a:lvl1pPr>
              <a:defRPr/>
            </a:lvl1pPr>
          </a:lstStyle>
          <a:p>
            <a:pPr>
              <a:defRPr/>
            </a:pPr>
            <a:endParaRPr lang="hr-HR"/>
          </a:p>
        </p:txBody>
      </p:sp>
      <p:sp>
        <p:nvSpPr>
          <p:cNvPr id="6" name="Rezervirano mjesto broja slajda 5"/>
          <p:cNvSpPr>
            <a:spLocks noGrp="1"/>
          </p:cNvSpPr>
          <p:nvPr>
            <p:ph type="sldNum" sz="quarter" idx="12"/>
          </p:nvPr>
        </p:nvSpPr>
        <p:spPr/>
        <p:txBody>
          <a:bodyPr/>
          <a:lstStyle>
            <a:lvl1pPr>
              <a:defRPr/>
            </a:lvl1pPr>
          </a:lstStyle>
          <a:p>
            <a:pPr>
              <a:defRPr/>
            </a:pPr>
            <a:fld id="{DF2B5CEE-1A36-49BE-BFC5-C8FE75A8B01D}" type="slidenum">
              <a:rPr lang="hr-HR"/>
              <a:pPr>
                <a:defRPr/>
              </a:pPr>
              <a:t>‹#›</a:t>
            </a:fld>
            <a:endParaRPr lang="hr-H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D2307BF-4494-416F-83B8-4CC23B7D8C43}"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F126D29-38F4-41A6-8CC7-B076BC449936}"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02164D-19BD-4CC3-9728-5F558D291280}"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A7EF185-1D69-4ADC-99BD-E016B6D84EF0}"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A6E06F-3405-4D43-AFF4-4F951534BFDE}"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DF21014-0AEB-479F-8820-88916DA130E9}"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hr-HR"/>
          </a:p>
        </p:txBody>
      </p:sp>
      <p:sp>
        <p:nvSpPr>
          <p:cNvPr id="3" name="ClipArt Placeholder 2"/>
          <p:cNvSpPr>
            <a:spLocks noGrp="1"/>
          </p:cNvSpPr>
          <p:nvPr>
            <p:ph type="clipArt" sz="half" idx="1"/>
          </p:nvPr>
        </p:nvSpPr>
        <p:spPr>
          <a:xfrm>
            <a:off x="685800" y="1981200"/>
            <a:ext cx="3810000" cy="4114800"/>
          </a:xfrm>
        </p:spPr>
        <p:txBody>
          <a:bodyPr/>
          <a:lstStyle/>
          <a:p>
            <a:endParaRPr lang="hr-HR"/>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ACC9EADA-CB5C-4591-BC82-B41349BBC0AA}"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hr-HR"/>
          </a:p>
        </p:txBody>
      </p:sp>
      <p:sp>
        <p:nvSpPr>
          <p:cNvPr id="3" name="Table Placeholder 2"/>
          <p:cNvSpPr>
            <a:spLocks noGrp="1"/>
          </p:cNvSpPr>
          <p:nvPr>
            <p:ph type="tbl" idx="1"/>
          </p:nvPr>
        </p:nvSpPr>
        <p:spPr>
          <a:xfrm>
            <a:off x="685800" y="1981200"/>
            <a:ext cx="7772400" cy="4114800"/>
          </a:xfrm>
        </p:spPr>
        <p:txBody>
          <a:bodyPr/>
          <a:lstStyle/>
          <a:p>
            <a:endParaRPr lang="hr-HR"/>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E94FB3B8-E35F-4B5E-BF14-0158778D1990}"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36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hr-HR"/>
              <a:t>Click to edit Master title style</a:t>
            </a:r>
          </a:p>
        </p:txBody>
      </p:sp>
      <p:sp>
        <p:nvSpPr>
          <p:cNvPr id="1536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hr-HR"/>
              <a:t>Click to edit Master subtitle style</a:t>
            </a:r>
          </a:p>
        </p:txBody>
      </p:sp>
      <p:sp>
        <p:nvSpPr>
          <p:cNvPr id="1536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hr-HR" sz="2000">
              <a:solidFill>
                <a:srgbClr val="FFFFFF"/>
              </a:solidFill>
              <a:latin typeface="Tahoma" pitchFamily="34" charset="0"/>
            </a:endParaRPr>
          </a:p>
        </p:txBody>
      </p:sp>
      <p:sp>
        <p:nvSpPr>
          <p:cNvPr id="15365" name="Rectangle 5"/>
          <p:cNvSpPr>
            <a:spLocks noGrp="1" noChangeArrowheads="1"/>
          </p:cNvSpPr>
          <p:nvPr>
            <p:ph type="ftr" sz="quarter" idx="3"/>
          </p:nvPr>
        </p:nvSpPr>
        <p:spPr/>
        <p:txBody>
          <a:bodyPr/>
          <a:lstStyle>
            <a:lvl1pPr>
              <a:defRPr/>
            </a:lvl1pPr>
          </a:lstStyle>
          <a:p>
            <a:endParaRPr lang="hr-HR">
              <a:solidFill>
                <a:srgbClr val="FFFFFF"/>
              </a:solidFill>
            </a:endParaRPr>
          </a:p>
        </p:txBody>
      </p:sp>
      <p:sp>
        <p:nvSpPr>
          <p:cNvPr id="15366" name="Rectangle 6"/>
          <p:cNvSpPr>
            <a:spLocks noGrp="1" noChangeArrowheads="1"/>
          </p:cNvSpPr>
          <p:nvPr>
            <p:ph type="sldNum" sz="quarter" idx="4"/>
          </p:nvPr>
        </p:nvSpPr>
        <p:spPr/>
        <p:txBody>
          <a:bodyPr/>
          <a:lstStyle>
            <a:lvl1pPr>
              <a:defRPr/>
            </a:lvl1pPr>
          </a:lstStyle>
          <a:p>
            <a:fld id="{EBF58176-FD6F-439A-A19B-441F5141E31D}" type="slidenum">
              <a:rPr lang="hr-HR">
                <a:solidFill>
                  <a:srgbClr val="FFFFFF"/>
                </a:solidFill>
              </a:rPr>
              <a:pPr/>
              <a:t>‹#›</a:t>
            </a:fld>
            <a:endParaRPr lang="hr-HR">
              <a:solidFill>
                <a:srgbClr val="FFFFFF"/>
              </a:solidFill>
            </a:endParaRPr>
          </a:p>
        </p:txBody>
      </p:sp>
      <p:sp>
        <p:nvSpPr>
          <p:cNvPr id="15367" name="Rectangle 7"/>
          <p:cNvSpPr>
            <a:spLocks noGrp="1" noChangeArrowheads="1"/>
          </p:cNvSpPr>
          <p:nvPr>
            <p:ph type="dt" sz="quarter" idx="2"/>
          </p:nvPr>
        </p:nvSpPr>
        <p:spPr/>
        <p:txBody>
          <a:bodyPr/>
          <a:lstStyle>
            <a:lvl1pPr>
              <a:defRPr/>
            </a:lvl1pPr>
          </a:lstStyle>
          <a:p>
            <a:endParaRPr lang="hr-HR">
              <a:solidFill>
                <a:srgbClr val="FFFFF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endParaRPr lang="hr-HR">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hr-HR">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F900E9D-E777-49FC-AD89-29B4913F9FA5}" type="slidenum">
              <a:rPr lang="hr-HR">
                <a:solidFill>
                  <a:srgbClr val="FFFFFF"/>
                </a:solidFill>
              </a:rPr>
              <a:pPr/>
              <a:t>‹#›</a:t>
            </a:fld>
            <a:endParaRPr lang="hr-HR">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en-US"/>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5" name="Rezervirano mjesto datuma 3"/>
          <p:cNvSpPr>
            <a:spLocks noGrp="1"/>
          </p:cNvSpPr>
          <p:nvPr>
            <p:ph type="dt" sz="half" idx="10"/>
          </p:nvPr>
        </p:nvSpPr>
        <p:spPr/>
        <p:txBody>
          <a:bodyPr/>
          <a:lstStyle>
            <a:lvl1pPr>
              <a:defRPr/>
            </a:lvl1pPr>
          </a:lstStyle>
          <a:p>
            <a:pPr>
              <a:defRPr/>
            </a:pPr>
            <a:endParaRPr lang="hr-HR"/>
          </a:p>
        </p:txBody>
      </p:sp>
      <p:sp>
        <p:nvSpPr>
          <p:cNvPr id="6" name="Rezervirano mjesto podnožja 4"/>
          <p:cNvSpPr>
            <a:spLocks noGrp="1"/>
          </p:cNvSpPr>
          <p:nvPr>
            <p:ph type="ftr" sz="quarter" idx="11"/>
          </p:nvPr>
        </p:nvSpPr>
        <p:spPr/>
        <p:txBody>
          <a:bodyPr/>
          <a:lstStyle>
            <a:lvl1pPr>
              <a:defRPr/>
            </a:lvl1pPr>
          </a:lstStyle>
          <a:p>
            <a:pPr>
              <a:defRPr/>
            </a:pPr>
            <a:endParaRPr lang="hr-HR"/>
          </a:p>
        </p:txBody>
      </p:sp>
      <p:sp>
        <p:nvSpPr>
          <p:cNvPr id="7" name="Rezervirano mjesto broja slajda 5"/>
          <p:cNvSpPr>
            <a:spLocks noGrp="1"/>
          </p:cNvSpPr>
          <p:nvPr>
            <p:ph type="sldNum" sz="quarter" idx="12"/>
          </p:nvPr>
        </p:nvSpPr>
        <p:spPr/>
        <p:txBody>
          <a:bodyPr/>
          <a:lstStyle>
            <a:lvl1pPr>
              <a:defRPr/>
            </a:lvl1pPr>
          </a:lstStyle>
          <a:p>
            <a:pPr>
              <a:defRPr/>
            </a:pPr>
            <a:fld id="{7A828892-B4DF-4112-B972-882D10ADE2C0}" type="slidenum">
              <a:rPr lang="hr-HR"/>
              <a:pPr>
                <a:defRPr/>
              </a:pPr>
              <a:t>‹#›</a:t>
            </a:fld>
            <a:endParaRPr lang="hr-H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hr-HR">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hr-HR">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D63AB60-2726-41D7-AA85-D8E763BEB434}" type="slidenum">
              <a:rPr lang="hr-HR">
                <a:solidFill>
                  <a:srgbClr val="FFFFFF"/>
                </a:solidFill>
              </a:rPr>
              <a:pPr/>
              <a:t>‹#›</a:t>
            </a:fld>
            <a:endParaRPr lang="hr-HR">
              <a:solidFill>
                <a:srgbClr val="FFFFF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lvl1pPr>
              <a:defRPr/>
            </a:lvl1pPr>
          </a:lstStyle>
          <a:p>
            <a:endParaRPr lang="hr-HR">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hr-HR">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9BEA5EB-32DF-45FB-AC3C-11F3C6504576}" type="slidenum">
              <a:rPr lang="hr-HR">
                <a:solidFill>
                  <a:srgbClr val="FFFFFF"/>
                </a:solidFill>
              </a:rPr>
              <a:pPr/>
              <a:t>‹#›</a:t>
            </a:fld>
            <a:endParaRPr lang="hr-HR">
              <a:solidFill>
                <a:srgbClr val="FFFFFF"/>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lvl1pPr>
              <a:defRPr/>
            </a:lvl1pPr>
          </a:lstStyle>
          <a:p>
            <a:endParaRPr lang="hr-HR">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hr-HR">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0C5639A-1963-469A-B330-9AB730C104A7}" type="slidenum">
              <a:rPr lang="hr-HR">
                <a:solidFill>
                  <a:srgbClr val="FFFFFF"/>
                </a:solidFill>
              </a:rPr>
              <a:pPr/>
              <a:t>‹#›</a:t>
            </a:fld>
            <a:endParaRPr lang="hr-HR">
              <a:solidFill>
                <a:srgbClr val="FFFFFF"/>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lvl1pPr>
              <a:defRPr/>
            </a:lvl1pPr>
          </a:lstStyle>
          <a:p>
            <a:endParaRPr lang="hr-HR">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hr-HR">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5B907BF5-F636-4FFA-B501-89AAB74AB488}" type="slidenum">
              <a:rPr lang="hr-HR">
                <a:solidFill>
                  <a:srgbClr val="FFFFFF"/>
                </a:solidFill>
              </a:rPr>
              <a:pPr/>
              <a:t>‹#›</a:t>
            </a:fld>
            <a:endParaRPr lang="hr-HR">
              <a:solidFill>
                <a:srgbClr val="FFFFFF"/>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hr-HR">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hr-HR">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F664FAE9-94BD-4328-9821-C98FBC2832E4}" type="slidenum">
              <a:rPr lang="hr-HR">
                <a:solidFill>
                  <a:srgbClr val="FFFFFF"/>
                </a:solidFill>
              </a:rPr>
              <a:pPr/>
              <a:t>‹#›</a:t>
            </a:fld>
            <a:endParaRPr lang="hr-HR">
              <a:solidFill>
                <a:srgbClr val="FFFFFF"/>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hr-HR">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hr-HR">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CFD41E6-E475-4904-B023-7D1778A01B55}" type="slidenum">
              <a:rPr lang="hr-HR">
                <a:solidFill>
                  <a:srgbClr val="FFFFFF"/>
                </a:solidFill>
              </a:rPr>
              <a:pPr/>
              <a:t>‹#›</a:t>
            </a:fld>
            <a:endParaRPr lang="hr-HR">
              <a:solidFill>
                <a:srgbClr val="FFFFFF"/>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hr-HR">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hr-HR">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4A9361A-9B7F-4877-A1BB-F11C49FF2BC3}" type="slidenum">
              <a:rPr lang="hr-HR">
                <a:solidFill>
                  <a:srgbClr val="FFFFFF"/>
                </a:solidFill>
              </a:rPr>
              <a:pPr/>
              <a:t>‹#›</a:t>
            </a:fld>
            <a:endParaRPr lang="hr-HR">
              <a:solidFill>
                <a:srgbClr val="FFFFFF"/>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endParaRPr lang="hr-HR">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hr-HR">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7901C3F-BEED-45B6-9584-F0EE2E9F48E2}" type="slidenum">
              <a:rPr lang="hr-HR">
                <a:solidFill>
                  <a:srgbClr val="FFFFFF"/>
                </a:solidFill>
              </a:rPr>
              <a:pPr/>
              <a:t>‹#›</a:t>
            </a:fld>
            <a:endParaRPr lang="hr-HR">
              <a:solidFill>
                <a:srgbClr val="FFFFFF"/>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endParaRPr lang="hr-HR">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hr-HR">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66EA32B-907E-46BA-A137-2E24B120E39C}" type="slidenum">
              <a:rPr lang="hr-HR">
                <a:solidFill>
                  <a:srgbClr val="FFFFFF"/>
                </a:solidFill>
              </a:rPr>
              <a:pPr/>
              <a:t>‹#›</a:t>
            </a:fld>
            <a:endParaRPr lang="hr-HR">
              <a:solidFill>
                <a:srgbClr val="FFFFFF"/>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1843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hr-HR" sz="2000">
                <a:solidFill>
                  <a:srgbClr val="FFFFFF"/>
                </a:solidFill>
                <a:latin typeface="Tahoma" pitchFamily="34" charset="0"/>
              </a:endParaRPr>
            </a:p>
          </p:txBody>
        </p:sp>
        <p:sp>
          <p:nvSpPr>
            <p:cNvPr id="1843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hr-HR" sz="2000">
                <a:solidFill>
                  <a:srgbClr val="FFFFFF"/>
                </a:solidFill>
                <a:latin typeface="Tahoma" pitchFamily="34" charset="0"/>
              </a:endParaRPr>
            </a:p>
          </p:txBody>
        </p:sp>
        <p:sp>
          <p:nvSpPr>
            <p:cNvPr id="1843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hr-HR" sz="2000">
                <a:solidFill>
                  <a:srgbClr val="FFFFFF"/>
                </a:solidFill>
                <a:latin typeface="Tahoma" pitchFamily="34" charset="0"/>
              </a:endParaRPr>
            </a:p>
          </p:txBody>
        </p:sp>
        <p:sp>
          <p:nvSpPr>
            <p:cNvPr id="1843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hr-HR" sz="2000">
                <a:solidFill>
                  <a:srgbClr val="FFFFFF"/>
                </a:solidFill>
                <a:latin typeface="Tahoma" pitchFamily="34" charset="0"/>
              </a:endParaRPr>
            </a:p>
          </p:txBody>
        </p:sp>
        <p:sp>
          <p:nvSpPr>
            <p:cNvPr id="1843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hr-HR" sz="2000">
                <a:solidFill>
                  <a:srgbClr val="FFFFFF"/>
                </a:solidFill>
                <a:latin typeface="Tahoma" pitchFamily="34" charset="0"/>
              </a:endParaRPr>
            </a:p>
          </p:txBody>
        </p:sp>
        <p:sp>
          <p:nvSpPr>
            <p:cNvPr id="1844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hr-HR" sz="2000">
                <a:solidFill>
                  <a:srgbClr val="FFFFFF"/>
                </a:solidFill>
                <a:latin typeface="Tahoma" pitchFamily="34" charset="0"/>
              </a:endParaRPr>
            </a:p>
          </p:txBody>
        </p:sp>
        <p:sp>
          <p:nvSpPr>
            <p:cNvPr id="1844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hr-HR" sz="2000">
                <a:solidFill>
                  <a:srgbClr val="FFFFFF"/>
                </a:solidFill>
                <a:latin typeface="Tahoma" pitchFamily="34" charset="0"/>
              </a:endParaRPr>
            </a:p>
          </p:txBody>
        </p:sp>
        <p:sp>
          <p:nvSpPr>
            <p:cNvPr id="1844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hr-HR" sz="2000">
                <a:solidFill>
                  <a:srgbClr val="FFFFFF"/>
                </a:solidFill>
                <a:latin typeface="Tahoma" pitchFamily="34" charset="0"/>
              </a:endParaRPr>
            </a:p>
          </p:txBody>
        </p:sp>
        <p:sp>
          <p:nvSpPr>
            <p:cNvPr id="1844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hr-HR" sz="2000">
                <a:solidFill>
                  <a:srgbClr val="FFFFFF"/>
                </a:solidFill>
                <a:latin typeface="Tahoma" pitchFamily="34" charset="0"/>
              </a:endParaRPr>
            </a:p>
          </p:txBody>
        </p:sp>
        <p:sp>
          <p:nvSpPr>
            <p:cNvPr id="1844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hr-HR" sz="2000">
                <a:solidFill>
                  <a:srgbClr val="FFFFFF"/>
                </a:solidFill>
                <a:latin typeface="Tahoma" pitchFamily="34" charset="0"/>
              </a:endParaRPr>
            </a:p>
          </p:txBody>
        </p:sp>
        <p:sp>
          <p:nvSpPr>
            <p:cNvPr id="1844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hr-HR" sz="2000">
                <a:solidFill>
                  <a:srgbClr val="FFFFFF"/>
                </a:solidFill>
                <a:latin typeface="Tahoma" pitchFamily="34" charset="0"/>
              </a:endParaRPr>
            </a:p>
          </p:txBody>
        </p:sp>
        <p:sp>
          <p:nvSpPr>
            <p:cNvPr id="1844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hr-HR" sz="2000">
                <a:solidFill>
                  <a:srgbClr val="FFFFFF"/>
                </a:solidFill>
                <a:latin typeface="Tahoma" pitchFamily="34" charset="0"/>
              </a:endParaRPr>
            </a:p>
          </p:txBody>
        </p:sp>
        <p:sp>
          <p:nvSpPr>
            <p:cNvPr id="1844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hr-HR" sz="2000">
                <a:solidFill>
                  <a:srgbClr val="FFFFFF"/>
                </a:solidFill>
                <a:latin typeface="Tahoma" pitchFamily="34" charset="0"/>
              </a:endParaRPr>
            </a:p>
          </p:txBody>
        </p:sp>
        <p:sp>
          <p:nvSpPr>
            <p:cNvPr id="1844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hr-HR" sz="2000">
                <a:solidFill>
                  <a:srgbClr val="FFFFFF"/>
                </a:solidFill>
                <a:latin typeface="Tahoma" pitchFamily="34" charset="0"/>
              </a:endParaRPr>
            </a:p>
          </p:txBody>
        </p:sp>
        <p:sp>
          <p:nvSpPr>
            <p:cNvPr id="1844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hr-HR" sz="2000">
                <a:solidFill>
                  <a:srgbClr val="FFFFFF"/>
                </a:solidFill>
                <a:latin typeface="Tahoma" pitchFamily="34" charset="0"/>
              </a:endParaRPr>
            </a:p>
          </p:txBody>
        </p:sp>
        <p:sp>
          <p:nvSpPr>
            <p:cNvPr id="1845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hr-HR" sz="2000">
                <a:solidFill>
                  <a:srgbClr val="FFFFFF"/>
                </a:solidFill>
                <a:latin typeface="Tahoma" pitchFamily="34" charset="0"/>
              </a:endParaRPr>
            </a:p>
          </p:txBody>
        </p:sp>
        <p:sp>
          <p:nvSpPr>
            <p:cNvPr id="1845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hr-HR" sz="2000">
                <a:solidFill>
                  <a:srgbClr val="FFFFFF"/>
                </a:solidFill>
                <a:latin typeface="Tahoma" pitchFamily="34" charset="0"/>
              </a:endParaRPr>
            </a:p>
          </p:txBody>
        </p:sp>
        <p:sp>
          <p:nvSpPr>
            <p:cNvPr id="1845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hr-HR" sz="2000">
                <a:solidFill>
                  <a:srgbClr val="FFFFFF"/>
                </a:solidFill>
                <a:latin typeface="Tahoma" pitchFamily="34" charset="0"/>
              </a:endParaRPr>
            </a:p>
          </p:txBody>
        </p:sp>
        <p:sp>
          <p:nvSpPr>
            <p:cNvPr id="1845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hr-HR" sz="2000">
                <a:solidFill>
                  <a:srgbClr val="FFFFFF"/>
                </a:solidFill>
                <a:latin typeface="Tahoma" pitchFamily="34" charset="0"/>
              </a:endParaRPr>
            </a:p>
          </p:txBody>
        </p:sp>
        <p:sp>
          <p:nvSpPr>
            <p:cNvPr id="1845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hr-HR" sz="2000">
                <a:solidFill>
                  <a:srgbClr val="FFFFFF"/>
                </a:solidFill>
                <a:latin typeface="Tahoma" pitchFamily="34" charset="0"/>
              </a:endParaRPr>
            </a:p>
          </p:txBody>
        </p:sp>
        <p:sp>
          <p:nvSpPr>
            <p:cNvPr id="1845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hr-HR" sz="2000">
                <a:solidFill>
                  <a:srgbClr val="FFFFFF"/>
                </a:solidFill>
                <a:latin typeface="Tahoma" pitchFamily="34" charset="0"/>
              </a:endParaRPr>
            </a:p>
          </p:txBody>
        </p:sp>
        <p:sp>
          <p:nvSpPr>
            <p:cNvPr id="1845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hr-HR" sz="2000">
                <a:solidFill>
                  <a:srgbClr val="FFFFFF"/>
                </a:solidFill>
                <a:latin typeface="Tahoma" pitchFamily="34" charset="0"/>
              </a:endParaRPr>
            </a:p>
          </p:txBody>
        </p:sp>
        <p:sp>
          <p:nvSpPr>
            <p:cNvPr id="1845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hr-HR" sz="2000">
                <a:solidFill>
                  <a:srgbClr val="FFFFFF"/>
                </a:solidFill>
                <a:latin typeface="Tahoma" pitchFamily="34" charset="0"/>
              </a:endParaRPr>
            </a:p>
          </p:txBody>
        </p:sp>
        <p:sp>
          <p:nvSpPr>
            <p:cNvPr id="1845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hr-HR" sz="2000">
                <a:solidFill>
                  <a:srgbClr val="FFFFFF"/>
                </a:solidFill>
                <a:latin typeface="Tahoma" pitchFamily="34" charset="0"/>
              </a:endParaRPr>
            </a:p>
          </p:txBody>
        </p:sp>
        <p:sp>
          <p:nvSpPr>
            <p:cNvPr id="1845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hr-HR" sz="2000">
                <a:solidFill>
                  <a:srgbClr val="FFFFFF"/>
                </a:solidFill>
                <a:latin typeface="Tahoma" pitchFamily="34" charset="0"/>
              </a:endParaRPr>
            </a:p>
          </p:txBody>
        </p:sp>
        <p:sp>
          <p:nvSpPr>
            <p:cNvPr id="1846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hr-HR" sz="2000">
                <a:solidFill>
                  <a:srgbClr val="FFFFFF"/>
                </a:solidFill>
                <a:latin typeface="Tahoma" pitchFamily="34" charset="0"/>
              </a:endParaRPr>
            </a:p>
          </p:txBody>
        </p:sp>
        <p:sp>
          <p:nvSpPr>
            <p:cNvPr id="1846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hr-HR" sz="2000">
                <a:solidFill>
                  <a:srgbClr val="FFFFFF"/>
                </a:solidFill>
                <a:latin typeface="Tahoma" pitchFamily="34" charset="0"/>
              </a:endParaRPr>
            </a:p>
          </p:txBody>
        </p:sp>
        <p:sp>
          <p:nvSpPr>
            <p:cNvPr id="1846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hr-HR" sz="2000">
                <a:solidFill>
                  <a:srgbClr val="FFFFFF"/>
                </a:solidFill>
                <a:latin typeface="Tahoma" pitchFamily="34" charset="0"/>
              </a:endParaRPr>
            </a:p>
          </p:txBody>
        </p:sp>
        <p:sp>
          <p:nvSpPr>
            <p:cNvPr id="1846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hr-HR" sz="2000">
                <a:solidFill>
                  <a:srgbClr val="FFFFFF"/>
                </a:solidFill>
                <a:latin typeface="Tahoma" pitchFamily="34" charset="0"/>
              </a:endParaRPr>
            </a:p>
          </p:txBody>
        </p:sp>
        <p:sp>
          <p:nvSpPr>
            <p:cNvPr id="1846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hr-HR" sz="2000">
                <a:solidFill>
                  <a:srgbClr val="FFFFFF"/>
                </a:solidFill>
                <a:latin typeface="Tahoma" pitchFamily="34" charset="0"/>
              </a:endParaRPr>
            </a:p>
          </p:txBody>
        </p:sp>
        <p:sp>
          <p:nvSpPr>
            <p:cNvPr id="1846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hr-HR" sz="2000">
                <a:solidFill>
                  <a:srgbClr val="FFFFFF"/>
                </a:solidFill>
                <a:latin typeface="Tahoma" pitchFamily="34" charset="0"/>
              </a:endParaRPr>
            </a:p>
          </p:txBody>
        </p:sp>
        <p:sp>
          <p:nvSpPr>
            <p:cNvPr id="1846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hr-HR" sz="2000">
                <a:solidFill>
                  <a:srgbClr val="FFFFFF"/>
                </a:solidFill>
                <a:latin typeface="Tahoma" pitchFamily="34" charset="0"/>
              </a:endParaRPr>
            </a:p>
          </p:txBody>
        </p:sp>
        <p:sp>
          <p:nvSpPr>
            <p:cNvPr id="1846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hr-HR" sz="2000">
                <a:solidFill>
                  <a:srgbClr val="FFFFFF"/>
                </a:solidFill>
                <a:latin typeface="Tahoma" pitchFamily="34" charset="0"/>
              </a:endParaRPr>
            </a:p>
          </p:txBody>
        </p:sp>
        <p:sp>
          <p:nvSpPr>
            <p:cNvPr id="1846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hr-HR" sz="2000">
                <a:solidFill>
                  <a:srgbClr val="FFFFFF"/>
                </a:solidFill>
                <a:latin typeface="Tahoma" pitchFamily="34" charset="0"/>
              </a:endParaRPr>
            </a:p>
          </p:txBody>
        </p:sp>
        <p:sp>
          <p:nvSpPr>
            <p:cNvPr id="1846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hr-HR" sz="2000">
                <a:solidFill>
                  <a:srgbClr val="FFFFFF"/>
                </a:solidFill>
                <a:latin typeface="Tahoma" pitchFamily="34" charset="0"/>
              </a:endParaRPr>
            </a:p>
          </p:txBody>
        </p:sp>
        <p:sp>
          <p:nvSpPr>
            <p:cNvPr id="1847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hr-HR" sz="2000">
                <a:solidFill>
                  <a:srgbClr val="FFFFFF"/>
                </a:solidFill>
                <a:latin typeface="Tahoma" pitchFamily="34" charset="0"/>
              </a:endParaRPr>
            </a:p>
          </p:txBody>
        </p:sp>
        <p:grpSp>
          <p:nvGrpSpPr>
            <p:cNvPr id="3" name="Group 39"/>
            <p:cNvGrpSpPr>
              <a:grpSpLocks/>
            </p:cNvGrpSpPr>
            <p:nvPr userDrawn="1"/>
          </p:nvGrpSpPr>
          <p:grpSpPr bwMode="auto">
            <a:xfrm>
              <a:off x="0" y="1632"/>
              <a:ext cx="5758" cy="1858"/>
              <a:chOff x="0" y="1632"/>
              <a:chExt cx="5758" cy="1858"/>
            </a:xfrm>
          </p:grpSpPr>
          <p:sp>
            <p:nvSpPr>
              <p:cNvPr id="1847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hr-HR" sz="2000">
                  <a:solidFill>
                    <a:srgbClr val="FFFFFF"/>
                  </a:solidFill>
                  <a:latin typeface="Tahoma" pitchFamily="34" charset="0"/>
                </a:endParaRPr>
              </a:p>
            </p:txBody>
          </p:sp>
          <p:sp>
            <p:nvSpPr>
              <p:cNvPr id="1847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hr-HR" sz="2000">
                  <a:solidFill>
                    <a:srgbClr val="FFFFFF"/>
                  </a:solidFill>
                  <a:latin typeface="Tahoma" pitchFamily="34" charset="0"/>
                </a:endParaRPr>
              </a:p>
            </p:txBody>
          </p:sp>
        </p:grpSp>
      </p:grpSp>
      <p:sp>
        <p:nvSpPr>
          <p:cNvPr id="18474" name="Rectangle 42"/>
          <p:cNvSpPr>
            <a:spLocks noGrp="1" noChangeArrowheads="1"/>
          </p:cNvSpPr>
          <p:nvPr>
            <p:ph type="ctrTitle" sz="quarter"/>
          </p:nvPr>
        </p:nvSpPr>
        <p:spPr>
          <a:xfrm>
            <a:off x="457200" y="1600200"/>
            <a:ext cx="8229600" cy="1828800"/>
          </a:xfrm>
        </p:spPr>
        <p:txBody>
          <a:bodyPr/>
          <a:lstStyle>
            <a:lvl1pPr>
              <a:defRPr sz="4800"/>
            </a:lvl1pPr>
          </a:lstStyle>
          <a:p>
            <a:r>
              <a:rPr lang="hr-HR"/>
              <a:t>Click to edit Master title style</a:t>
            </a:r>
          </a:p>
        </p:txBody>
      </p:sp>
      <p:sp>
        <p:nvSpPr>
          <p:cNvPr id="18475"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hr-HR"/>
              <a:t>Click to edit Master subtitle style</a:t>
            </a:r>
          </a:p>
        </p:txBody>
      </p:sp>
      <p:sp>
        <p:nvSpPr>
          <p:cNvPr id="18476" name="Rectangle 44"/>
          <p:cNvSpPr>
            <a:spLocks noGrp="1" noChangeArrowheads="1"/>
          </p:cNvSpPr>
          <p:nvPr>
            <p:ph type="dt" sz="quarter" idx="2"/>
          </p:nvPr>
        </p:nvSpPr>
        <p:spPr/>
        <p:txBody>
          <a:bodyPr/>
          <a:lstStyle>
            <a:lvl1pPr>
              <a:defRPr/>
            </a:lvl1pPr>
          </a:lstStyle>
          <a:p>
            <a:endParaRPr lang="hr-HR">
              <a:solidFill>
                <a:srgbClr val="FFFFFF"/>
              </a:solidFill>
            </a:endParaRPr>
          </a:p>
        </p:txBody>
      </p:sp>
      <p:sp>
        <p:nvSpPr>
          <p:cNvPr id="18477" name="Rectangle 45"/>
          <p:cNvSpPr>
            <a:spLocks noGrp="1" noChangeArrowheads="1"/>
          </p:cNvSpPr>
          <p:nvPr>
            <p:ph type="ftr" sz="quarter" idx="3"/>
          </p:nvPr>
        </p:nvSpPr>
        <p:spPr/>
        <p:txBody>
          <a:bodyPr/>
          <a:lstStyle>
            <a:lvl1pPr>
              <a:defRPr/>
            </a:lvl1pPr>
          </a:lstStyle>
          <a:p>
            <a:endParaRPr lang="hr-HR">
              <a:solidFill>
                <a:srgbClr val="FFFFFF"/>
              </a:solidFill>
            </a:endParaRPr>
          </a:p>
        </p:txBody>
      </p:sp>
      <p:sp>
        <p:nvSpPr>
          <p:cNvPr id="18478" name="Rectangle 46"/>
          <p:cNvSpPr>
            <a:spLocks noGrp="1" noChangeArrowheads="1"/>
          </p:cNvSpPr>
          <p:nvPr>
            <p:ph type="sldNum" sz="quarter" idx="4"/>
          </p:nvPr>
        </p:nvSpPr>
        <p:spPr/>
        <p:txBody>
          <a:bodyPr/>
          <a:lstStyle>
            <a:lvl1pPr>
              <a:defRPr/>
            </a:lvl1pPr>
          </a:lstStyle>
          <a:p>
            <a:fld id="{5A8CBC3B-717A-4A47-A7C3-1E7A04849092}" type="slidenum">
              <a:rPr lang="hr-HR">
                <a:solidFill>
                  <a:srgbClr val="FFFFFF"/>
                </a:solidFill>
              </a:rPr>
              <a:pPr/>
              <a:t>‹#›</a:t>
            </a:fld>
            <a:endParaRPr lang="hr-HR">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Uredite stil naslova matrice</a:t>
            </a:r>
            <a:endParaRPr lang="en-US"/>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7" name="Rezervirano mjesto datuma 3"/>
          <p:cNvSpPr>
            <a:spLocks noGrp="1"/>
          </p:cNvSpPr>
          <p:nvPr>
            <p:ph type="dt" sz="half" idx="10"/>
          </p:nvPr>
        </p:nvSpPr>
        <p:spPr/>
        <p:txBody>
          <a:bodyPr/>
          <a:lstStyle>
            <a:lvl1pPr>
              <a:defRPr/>
            </a:lvl1pPr>
          </a:lstStyle>
          <a:p>
            <a:pPr>
              <a:defRPr/>
            </a:pPr>
            <a:endParaRPr lang="hr-HR"/>
          </a:p>
        </p:txBody>
      </p:sp>
      <p:sp>
        <p:nvSpPr>
          <p:cNvPr id="8" name="Rezervirano mjesto podnožja 4"/>
          <p:cNvSpPr>
            <a:spLocks noGrp="1"/>
          </p:cNvSpPr>
          <p:nvPr>
            <p:ph type="ftr" sz="quarter" idx="11"/>
          </p:nvPr>
        </p:nvSpPr>
        <p:spPr/>
        <p:txBody>
          <a:bodyPr/>
          <a:lstStyle>
            <a:lvl1pPr>
              <a:defRPr/>
            </a:lvl1pPr>
          </a:lstStyle>
          <a:p>
            <a:pPr>
              <a:defRPr/>
            </a:pPr>
            <a:endParaRPr lang="hr-HR"/>
          </a:p>
        </p:txBody>
      </p:sp>
      <p:sp>
        <p:nvSpPr>
          <p:cNvPr id="9" name="Rezervirano mjesto broja slajda 5"/>
          <p:cNvSpPr>
            <a:spLocks noGrp="1"/>
          </p:cNvSpPr>
          <p:nvPr>
            <p:ph type="sldNum" sz="quarter" idx="12"/>
          </p:nvPr>
        </p:nvSpPr>
        <p:spPr/>
        <p:txBody>
          <a:bodyPr/>
          <a:lstStyle>
            <a:lvl1pPr>
              <a:defRPr/>
            </a:lvl1pPr>
          </a:lstStyle>
          <a:p>
            <a:pPr>
              <a:defRPr/>
            </a:pPr>
            <a:fld id="{354FCF92-16AE-4E45-B41C-9F557031942B}" type="slidenum">
              <a:rPr lang="hr-HR"/>
              <a:pPr>
                <a:defRPr/>
              </a:pPr>
              <a:t>‹#›</a:t>
            </a:fld>
            <a:endParaRPr lang="hr-H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endParaRPr lang="hr-HR">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hr-HR">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69B8D62-35AA-4C05-AB12-3D57AFD3B09E}" type="slidenum">
              <a:rPr lang="hr-HR">
                <a:solidFill>
                  <a:srgbClr val="FFFFFF"/>
                </a:solidFill>
              </a:rPr>
              <a:pPr/>
              <a:t>‹#›</a:t>
            </a:fld>
            <a:endParaRPr lang="hr-HR">
              <a:solidFill>
                <a:srgbClr val="FFFFFF"/>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hr-HR">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hr-HR">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340D7A0-8678-49BE-AE5A-5D3E1346E53B}" type="slidenum">
              <a:rPr lang="hr-HR">
                <a:solidFill>
                  <a:srgbClr val="FFFFFF"/>
                </a:solidFill>
              </a:rPr>
              <a:pPr/>
              <a:t>‹#›</a:t>
            </a:fld>
            <a:endParaRPr lang="hr-HR">
              <a:solidFill>
                <a:srgbClr val="FFFFFF"/>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lvl1pPr>
              <a:defRPr/>
            </a:lvl1pPr>
          </a:lstStyle>
          <a:p>
            <a:endParaRPr lang="hr-HR">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hr-HR">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30DC7A4-1989-4177-95EC-5CBC359CCAE3}" type="slidenum">
              <a:rPr lang="hr-HR">
                <a:solidFill>
                  <a:srgbClr val="FFFFFF"/>
                </a:solidFill>
              </a:rPr>
              <a:pPr/>
              <a:t>‹#›</a:t>
            </a:fld>
            <a:endParaRPr lang="hr-HR">
              <a:solidFill>
                <a:srgbClr val="FFFFFF"/>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lvl1pPr>
              <a:defRPr/>
            </a:lvl1pPr>
          </a:lstStyle>
          <a:p>
            <a:endParaRPr lang="hr-HR">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hr-HR">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947B9809-C7D6-429F-A7ED-A1CE5FCB6F3B}" type="slidenum">
              <a:rPr lang="hr-HR">
                <a:solidFill>
                  <a:srgbClr val="FFFFFF"/>
                </a:solidFill>
              </a:rPr>
              <a:pPr/>
              <a:t>‹#›</a:t>
            </a:fld>
            <a:endParaRPr lang="hr-HR">
              <a:solidFill>
                <a:srgbClr val="FFFFFF"/>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lvl1pPr>
              <a:defRPr/>
            </a:lvl1pPr>
          </a:lstStyle>
          <a:p>
            <a:endParaRPr lang="hr-HR">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hr-HR">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D6F2F03F-22EB-4568-8E27-564FB841FF55}" type="slidenum">
              <a:rPr lang="hr-HR">
                <a:solidFill>
                  <a:srgbClr val="FFFFFF"/>
                </a:solidFill>
              </a:rPr>
              <a:pPr/>
              <a:t>‹#›</a:t>
            </a:fld>
            <a:endParaRPr lang="hr-HR">
              <a:solidFill>
                <a:srgbClr val="FFFFFF"/>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hr-HR">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hr-HR">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DD10AB24-5B10-448D-90E1-C882544CFF92}" type="slidenum">
              <a:rPr lang="hr-HR">
                <a:solidFill>
                  <a:srgbClr val="FFFFFF"/>
                </a:solidFill>
              </a:rPr>
              <a:pPr/>
              <a:t>‹#›</a:t>
            </a:fld>
            <a:endParaRPr lang="hr-HR">
              <a:solidFill>
                <a:srgbClr val="FFFFFF"/>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hr-HR">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hr-HR">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0C5F73B-A176-4D66-9748-F64E39A18B54}" type="slidenum">
              <a:rPr lang="hr-HR">
                <a:solidFill>
                  <a:srgbClr val="FFFFFF"/>
                </a:solidFill>
              </a:rPr>
              <a:pPr/>
              <a:t>‹#›</a:t>
            </a:fld>
            <a:endParaRPr lang="hr-HR">
              <a:solidFill>
                <a:srgbClr val="FFFFFF"/>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hr-HR">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hr-HR">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DD51005-F544-4E0D-AC41-2C381A950DB4}" type="slidenum">
              <a:rPr lang="hr-HR">
                <a:solidFill>
                  <a:srgbClr val="FFFFFF"/>
                </a:solidFill>
              </a:rPr>
              <a:pPr/>
              <a:t>‹#›</a:t>
            </a:fld>
            <a:endParaRPr lang="hr-HR">
              <a:solidFill>
                <a:srgbClr val="FFFFFF"/>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endParaRPr lang="hr-HR">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hr-HR">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E0E03C6-63B4-4A80-92E8-576FDA4F14E2}" type="slidenum">
              <a:rPr lang="hr-HR">
                <a:solidFill>
                  <a:srgbClr val="FFFFFF"/>
                </a:solidFill>
              </a:rPr>
              <a:pPr/>
              <a:t>‹#›</a:t>
            </a:fld>
            <a:endParaRPr lang="hr-HR">
              <a:solidFill>
                <a:srgbClr val="FFFFFF"/>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endParaRPr lang="hr-HR">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hr-HR">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10A0F42-84A8-4EBD-B1F1-561D61761EFA}" type="slidenum">
              <a:rPr lang="hr-HR">
                <a:solidFill>
                  <a:srgbClr val="FFFFFF"/>
                </a:solidFill>
              </a:rPr>
              <a:pPr/>
              <a:t>‹#›</a:t>
            </a:fld>
            <a:endParaRPr lang="hr-HR">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en-US"/>
          </a:p>
        </p:txBody>
      </p:sp>
      <p:sp>
        <p:nvSpPr>
          <p:cNvPr id="3" name="Rezervirano mjesto datuma 3"/>
          <p:cNvSpPr>
            <a:spLocks noGrp="1"/>
          </p:cNvSpPr>
          <p:nvPr>
            <p:ph type="dt" sz="half" idx="10"/>
          </p:nvPr>
        </p:nvSpPr>
        <p:spPr/>
        <p:txBody>
          <a:bodyPr/>
          <a:lstStyle>
            <a:lvl1pPr>
              <a:defRPr/>
            </a:lvl1pPr>
          </a:lstStyle>
          <a:p>
            <a:pPr>
              <a:defRPr/>
            </a:pPr>
            <a:endParaRPr lang="hr-HR"/>
          </a:p>
        </p:txBody>
      </p:sp>
      <p:sp>
        <p:nvSpPr>
          <p:cNvPr id="4" name="Rezervirano mjesto podnožja 4"/>
          <p:cNvSpPr>
            <a:spLocks noGrp="1"/>
          </p:cNvSpPr>
          <p:nvPr>
            <p:ph type="ftr" sz="quarter" idx="11"/>
          </p:nvPr>
        </p:nvSpPr>
        <p:spPr/>
        <p:txBody>
          <a:bodyPr/>
          <a:lstStyle>
            <a:lvl1pPr>
              <a:defRPr/>
            </a:lvl1pPr>
          </a:lstStyle>
          <a:p>
            <a:pPr>
              <a:defRPr/>
            </a:pPr>
            <a:endParaRPr lang="hr-HR"/>
          </a:p>
        </p:txBody>
      </p:sp>
      <p:sp>
        <p:nvSpPr>
          <p:cNvPr id="5" name="Rezervirano mjesto broja slajda 5"/>
          <p:cNvSpPr>
            <a:spLocks noGrp="1"/>
          </p:cNvSpPr>
          <p:nvPr>
            <p:ph type="sldNum" sz="quarter" idx="12"/>
          </p:nvPr>
        </p:nvSpPr>
        <p:spPr/>
        <p:txBody>
          <a:bodyPr/>
          <a:lstStyle>
            <a:lvl1pPr>
              <a:defRPr/>
            </a:lvl1pPr>
          </a:lstStyle>
          <a:p>
            <a:pPr>
              <a:defRPr/>
            </a:pPr>
            <a:fld id="{47937F46-DB6F-42C3-8057-B9290B23A2D6}" type="slidenum">
              <a:rPr lang="hr-HR"/>
              <a:pPr>
                <a:defRPr/>
              </a:pPr>
              <a:t>‹#›</a:t>
            </a:fld>
            <a:endParaRPr lang="hr-H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hr-HR"/>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hr-HR">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hr-HR">
              <a:solidFill>
                <a:srgbClr val="FFFFFF"/>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71C4B2A4-CD5F-466E-ABD3-638FDC0B0E44}" type="slidenum">
              <a:rPr lang="hr-HR">
                <a:solidFill>
                  <a:srgbClr val="FFFFFF"/>
                </a:solidFill>
              </a:rPr>
              <a:pPr/>
              <a:t>‹#›</a:t>
            </a:fld>
            <a:endParaRPr lang="hr-HR">
              <a:solidFill>
                <a:srgbClr val="FFFFFF"/>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43000"/>
          </a:xfrm>
        </p:spPr>
        <p:txBody>
          <a:bodyPr/>
          <a:lstStyle/>
          <a:p>
            <a:r>
              <a:rPr lang="en-US" smtClean="0"/>
              <a:t>Click to edit Master title style</a:t>
            </a:r>
            <a:endParaRPr lang="hr-HR"/>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a:xfrm>
            <a:off x="457200" y="6243638"/>
            <a:ext cx="2133600" cy="457200"/>
          </a:xfrm>
        </p:spPr>
        <p:txBody>
          <a:bodyPr/>
          <a:lstStyle>
            <a:lvl1pPr>
              <a:defRPr/>
            </a:lvl1pPr>
          </a:lstStyle>
          <a:p>
            <a:endParaRPr lang="hr-HR">
              <a:solidFill>
                <a:srgbClr val="FFFFFF"/>
              </a:solidFill>
            </a:endParaRPr>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hr-HR">
              <a:solidFill>
                <a:srgbClr val="FFFFFF"/>
              </a:solidFill>
            </a:endParaRPr>
          </a:p>
        </p:txBody>
      </p:sp>
      <p:sp>
        <p:nvSpPr>
          <p:cNvPr id="9" name="Slide Number Placeholder 8"/>
          <p:cNvSpPr>
            <a:spLocks noGrp="1"/>
          </p:cNvSpPr>
          <p:nvPr>
            <p:ph type="sldNum" sz="quarter" idx="12"/>
          </p:nvPr>
        </p:nvSpPr>
        <p:spPr>
          <a:xfrm>
            <a:off x="6553200" y="6243638"/>
            <a:ext cx="2133600" cy="457200"/>
          </a:xfrm>
        </p:spPr>
        <p:txBody>
          <a:bodyPr/>
          <a:lstStyle>
            <a:lvl1pPr>
              <a:defRPr/>
            </a:lvl1pPr>
          </a:lstStyle>
          <a:p>
            <a:fld id="{976F6667-861D-459E-9DC2-61A958FCFE26}" type="slidenum">
              <a:rPr lang="hr-HR">
                <a:solidFill>
                  <a:srgbClr val="FFFFFF"/>
                </a:solidFill>
              </a:rPr>
              <a:pPr/>
              <a:t>‹#›</a:t>
            </a:fld>
            <a:endParaRPr lang="hr-HR">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3"/>
          <p:cNvSpPr>
            <a:spLocks noGrp="1"/>
          </p:cNvSpPr>
          <p:nvPr>
            <p:ph type="dt" sz="half" idx="10"/>
          </p:nvPr>
        </p:nvSpPr>
        <p:spPr/>
        <p:txBody>
          <a:bodyPr/>
          <a:lstStyle>
            <a:lvl1pPr>
              <a:defRPr/>
            </a:lvl1pPr>
          </a:lstStyle>
          <a:p>
            <a:pPr>
              <a:defRPr/>
            </a:pPr>
            <a:endParaRPr lang="hr-HR"/>
          </a:p>
        </p:txBody>
      </p:sp>
      <p:sp>
        <p:nvSpPr>
          <p:cNvPr id="3" name="Rezervirano mjesto podnožja 4"/>
          <p:cNvSpPr>
            <a:spLocks noGrp="1"/>
          </p:cNvSpPr>
          <p:nvPr>
            <p:ph type="ftr" sz="quarter" idx="11"/>
          </p:nvPr>
        </p:nvSpPr>
        <p:spPr/>
        <p:txBody>
          <a:bodyPr/>
          <a:lstStyle>
            <a:lvl1pPr>
              <a:defRPr/>
            </a:lvl1pPr>
          </a:lstStyle>
          <a:p>
            <a:pPr>
              <a:defRPr/>
            </a:pPr>
            <a:endParaRPr lang="hr-HR"/>
          </a:p>
        </p:txBody>
      </p:sp>
      <p:sp>
        <p:nvSpPr>
          <p:cNvPr id="4" name="Rezervirano mjesto broja slajda 5"/>
          <p:cNvSpPr>
            <a:spLocks noGrp="1"/>
          </p:cNvSpPr>
          <p:nvPr>
            <p:ph type="sldNum" sz="quarter" idx="12"/>
          </p:nvPr>
        </p:nvSpPr>
        <p:spPr/>
        <p:txBody>
          <a:bodyPr/>
          <a:lstStyle>
            <a:lvl1pPr>
              <a:defRPr/>
            </a:lvl1pPr>
          </a:lstStyle>
          <a:p>
            <a:pPr>
              <a:defRPr/>
            </a:pPr>
            <a:fld id="{FE0152F7-5052-48DA-9FA5-9703FF75728C}" type="slidenum">
              <a:rPr lang="hr-HR"/>
              <a:pPr>
                <a:defRPr/>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Uredite stil naslova matrice</a:t>
            </a:r>
            <a:endParaRPr lang="en-US"/>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3"/>
          <p:cNvSpPr>
            <a:spLocks noGrp="1"/>
          </p:cNvSpPr>
          <p:nvPr>
            <p:ph type="dt" sz="half" idx="10"/>
          </p:nvPr>
        </p:nvSpPr>
        <p:spPr/>
        <p:txBody>
          <a:bodyPr/>
          <a:lstStyle>
            <a:lvl1pPr>
              <a:defRPr/>
            </a:lvl1pPr>
          </a:lstStyle>
          <a:p>
            <a:pPr>
              <a:defRPr/>
            </a:pPr>
            <a:endParaRPr lang="hr-HR"/>
          </a:p>
        </p:txBody>
      </p:sp>
      <p:sp>
        <p:nvSpPr>
          <p:cNvPr id="6" name="Rezervirano mjesto podnožja 4"/>
          <p:cNvSpPr>
            <a:spLocks noGrp="1"/>
          </p:cNvSpPr>
          <p:nvPr>
            <p:ph type="ftr" sz="quarter" idx="11"/>
          </p:nvPr>
        </p:nvSpPr>
        <p:spPr/>
        <p:txBody>
          <a:bodyPr/>
          <a:lstStyle>
            <a:lvl1pPr>
              <a:defRPr/>
            </a:lvl1pPr>
          </a:lstStyle>
          <a:p>
            <a:pPr>
              <a:defRPr/>
            </a:pPr>
            <a:endParaRPr lang="hr-HR"/>
          </a:p>
        </p:txBody>
      </p:sp>
      <p:sp>
        <p:nvSpPr>
          <p:cNvPr id="7" name="Rezervirano mjesto broja slajda 5"/>
          <p:cNvSpPr>
            <a:spLocks noGrp="1"/>
          </p:cNvSpPr>
          <p:nvPr>
            <p:ph type="sldNum" sz="quarter" idx="12"/>
          </p:nvPr>
        </p:nvSpPr>
        <p:spPr/>
        <p:txBody>
          <a:bodyPr/>
          <a:lstStyle>
            <a:lvl1pPr>
              <a:defRPr/>
            </a:lvl1pPr>
          </a:lstStyle>
          <a:p>
            <a:pPr>
              <a:defRPr/>
            </a:pPr>
            <a:fld id="{D5182061-9979-4337-B891-A0D813B74F94}" type="slidenum">
              <a:rPr lang="hr-HR"/>
              <a:pPr>
                <a:defRPr/>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Uredite stil naslova matrice</a:t>
            </a:r>
            <a:endParaRPr lang="en-US"/>
          </a:p>
        </p:txBody>
      </p:sp>
      <p:sp>
        <p:nvSpPr>
          <p:cNvPr id="3" name="Rezervirano mjesto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3"/>
          <p:cNvSpPr>
            <a:spLocks noGrp="1"/>
          </p:cNvSpPr>
          <p:nvPr>
            <p:ph type="dt" sz="half" idx="10"/>
          </p:nvPr>
        </p:nvSpPr>
        <p:spPr/>
        <p:txBody>
          <a:bodyPr/>
          <a:lstStyle>
            <a:lvl1pPr>
              <a:defRPr/>
            </a:lvl1pPr>
          </a:lstStyle>
          <a:p>
            <a:pPr>
              <a:defRPr/>
            </a:pPr>
            <a:endParaRPr lang="hr-HR"/>
          </a:p>
        </p:txBody>
      </p:sp>
      <p:sp>
        <p:nvSpPr>
          <p:cNvPr id="6" name="Rezervirano mjesto podnožja 4"/>
          <p:cNvSpPr>
            <a:spLocks noGrp="1"/>
          </p:cNvSpPr>
          <p:nvPr>
            <p:ph type="ftr" sz="quarter" idx="11"/>
          </p:nvPr>
        </p:nvSpPr>
        <p:spPr/>
        <p:txBody>
          <a:bodyPr/>
          <a:lstStyle>
            <a:lvl1pPr>
              <a:defRPr/>
            </a:lvl1pPr>
          </a:lstStyle>
          <a:p>
            <a:pPr>
              <a:defRPr/>
            </a:pPr>
            <a:endParaRPr lang="hr-HR"/>
          </a:p>
        </p:txBody>
      </p:sp>
      <p:sp>
        <p:nvSpPr>
          <p:cNvPr id="7" name="Rezervirano mjesto broja slajda 5"/>
          <p:cNvSpPr>
            <a:spLocks noGrp="1"/>
          </p:cNvSpPr>
          <p:nvPr>
            <p:ph type="sldNum" sz="quarter" idx="12"/>
          </p:nvPr>
        </p:nvSpPr>
        <p:spPr/>
        <p:txBody>
          <a:bodyPr/>
          <a:lstStyle>
            <a:lvl1pPr>
              <a:defRPr/>
            </a:lvl1pPr>
          </a:lstStyle>
          <a:p>
            <a:pPr>
              <a:defRPr/>
            </a:pPr>
            <a:fld id="{B4B8AE20-CBF2-45BC-B754-D4A725AFE778}" type="slidenum">
              <a:rPr lang="hr-HR"/>
              <a:pPr>
                <a:defRPr/>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4.png"/><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zervirano mjesto naslova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smtClean="0"/>
              <a:t>Uredite stil naslova matrice</a:t>
            </a:r>
            <a:endParaRPr lang="en-US" smtClean="0"/>
          </a:p>
        </p:txBody>
      </p:sp>
      <p:sp>
        <p:nvSpPr>
          <p:cNvPr id="1027" name="Rezervirano mjesto teksta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smtClean="0"/>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764E37FD-4418-432F-BB60-28448A1A8F7E}"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zervirano mjesto naslova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smtClean="0"/>
              <a:t>Uredite stil naslova matrice</a:t>
            </a:r>
            <a:endParaRPr lang="en-US" smtClean="0"/>
          </a:p>
        </p:txBody>
      </p:sp>
      <p:sp>
        <p:nvSpPr>
          <p:cNvPr id="1027" name="Rezervirano mjesto teksta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smtClean="0"/>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endParaRPr lang="en-GB">
              <a:solidFill>
                <a:prstClr val="black">
                  <a:tint val="75000"/>
                </a:prstClr>
              </a:solidFill>
              <a:latin typeface="Tahoma" pitchFamily="34" charset="0"/>
            </a:endParaRP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GB">
              <a:solidFill>
                <a:prstClr val="black">
                  <a:tint val="75000"/>
                </a:prstClr>
              </a:solidFill>
              <a:latin typeface="Tahoma" pitchFamily="34" charset="0"/>
            </a:endParaRP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A01C0B38-451E-4B49-80A5-1783160E142D}" type="slidenum">
              <a:rPr lang="en-GB">
                <a:solidFill>
                  <a:prstClr val="black">
                    <a:tint val="75000"/>
                  </a:prstClr>
                </a:solidFill>
                <a:latin typeface="Tahoma" pitchFamily="34" charset="0"/>
              </a:rPr>
              <a:pPr>
                <a:defRPr/>
              </a:pPr>
              <a:t>‹#›</a:t>
            </a:fld>
            <a:endParaRPr lang="en-GB">
              <a:solidFill>
                <a:prstClr val="black">
                  <a:tint val="75000"/>
                </a:prstClr>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EF14A4B-655E-44DD-9548-3120C4C43C9C}" type="slidenum">
              <a:rPr lang="en-GB">
                <a:solidFill>
                  <a:srgbClr val="000000"/>
                </a:solidFill>
                <a:latin typeface="Times New Roman" pitchFamily="18" charset="0"/>
              </a:rPr>
              <a:pPr/>
              <a:t>‹#›</a:t>
            </a:fld>
            <a:endParaRPr lang="en-GB">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r-HR" smtClean="0"/>
              <a:t>Click to edit Master title style</a:t>
            </a:r>
          </a:p>
        </p:txBody>
      </p:sp>
      <p:sp>
        <p:nvSpPr>
          <p:cNvPr id="1433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endParaRPr lang="hr-HR">
              <a:solidFill>
                <a:srgbClr val="FFFFFF"/>
              </a:solidFill>
            </a:endParaRPr>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endParaRPr lang="hr-HR">
              <a:solidFill>
                <a:srgbClr val="FFFFFF"/>
              </a:solidFill>
            </a:endParaRPr>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fld id="{707E1D95-6072-434C-8B97-D382AFDC5DF4}" type="slidenum">
              <a:rPr lang="hr-HR">
                <a:solidFill>
                  <a:srgbClr val="FFFFFF"/>
                </a:solidFill>
              </a:rPr>
              <a:pPr/>
              <a:t>‹#›</a:t>
            </a:fld>
            <a:endParaRPr lang="hr-HR">
              <a:solidFill>
                <a:srgbClr val="FFFFFF"/>
              </a:solidFill>
            </a:endParaRPr>
          </a:p>
        </p:txBody>
      </p:sp>
    </p:spTree>
  </p:cSld>
  <p:clrMap bg1="dk2" tx1="lt1" bg2="dk1"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1741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hr-HR" sz="2000">
                <a:solidFill>
                  <a:srgbClr val="FFFFFF"/>
                </a:solidFill>
                <a:latin typeface="Tahoma" pitchFamily="34" charset="0"/>
              </a:endParaRPr>
            </a:p>
          </p:txBody>
        </p:sp>
        <p:sp>
          <p:nvSpPr>
            <p:cNvPr id="1741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hr-HR" sz="2000">
                <a:solidFill>
                  <a:srgbClr val="FFFFFF"/>
                </a:solidFill>
                <a:latin typeface="Tahoma" pitchFamily="34" charset="0"/>
              </a:endParaRPr>
            </a:p>
          </p:txBody>
        </p:sp>
        <p:sp>
          <p:nvSpPr>
            <p:cNvPr id="1741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hr-HR" sz="2000">
                <a:solidFill>
                  <a:srgbClr val="FFFFFF"/>
                </a:solidFill>
                <a:latin typeface="Tahoma" pitchFamily="34" charset="0"/>
              </a:endParaRPr>
            </a:p>
          </p:txBody>
        </p:sp>
        <p:sp>
          <p:nvSpPr>
            <p:cNvPr id="1741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hr-HR" sz="2000">
                <a:solidFill>
                  <a:srgbClr val="FFFFFF"/>
                </a:solidFill>
                <a:latin typeface="Tahoma" pitchFamily="34" charset="0"/>
              </a:endParaRPr>
            </a:p>
          </p:txBody>
        </p:sp>
        <p:sp>
          <p:nvSpPr>
            <p:cNvPr id="1741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hr-HR" sz="2000">
                <a:solidFill>
                  <a:srgbClr val="FFFFFF"/>
                </a:solidFill>
                <a:latin typeface="Tahoma" pitchFamily="34" charset="0"/>
              </a:endParaRPr>
            </a:p>
          </p:txBody>
        </p:sp>
        <p:sp>
          <p:nvSpPr>
            <p:cNvPr id="1741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hr-HR" sz="2000">
                <a:solidFill>
                  <a:srgbClr val="FFFFFF"/>
                </a:solidFill>
                <a:latin typeface="Tahoma" pitchFamily="34" charset="0"/>
              </a:endParaRPr>
            </a:p>
          </p:txBody>
        </p:sp>
        <p:sp>
          <p:nvSpPr>
            <p:cNvPr id="1741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hr-HR" sz="2000">
                <a:solidFill>
                  <a:srgbClr val="FFFFFF"/>
                </a:solidFill>
                <a:latin typeface="Tahoma" pitchFamily="34" charset="0"/>
              </a:endParaRPr>
            </a:p>
          </p:txBody>
        </p:sp>
        <p:sp>
          <p:nvSpPr>
            <p:cNvPr id="1741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hr-HR" sz="2000">
                <a:solidFill>
                  <a:srgbClr val="FFFFFF"/>
                </a:solidFill>
                <a:latin typeface="Tahoma" pitchFamily="34" charset="0"/>
              </a:endParaRPr>
            </a:p>
          </p:txBody>
        </p:sp>
        <p:sp>
          <p:nvSpPr>
            <p:cNvPr id="1741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hr-HR" sz="2000">
                <a:solidFill>
                  <a:srgbClr val="FFFFFF"/>
                </a:solidFill>
                <a:latin typeface="Tahoma" pitchFamily="34" charset="0"/>
              </a:endParaRPr>
            </a:p>
          </p:txBody>
        </p:sp>
        <p:sp>
          <p:nvSpPr>
            <p:cNvPr id="1742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hr-HR" sz="2000">
                <a:solidFill>
                  <a:srgbClr val="FFFFFF"/>
                </a:solidFill>
                <a:latin typeface="Tahoma" pitchFamily="34" charset="0"/>
              </a:endParaRPr>
            </a:p>
          </p:txBody>
        </p:sp>
        <p:sp>
          <p:nvSpPr>
            <p:cNvPr id="1742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hr-HR" sz="2000">
                <a:solidFill>
                  <a:srgbClr val="FFFFFF"/>
                </a:solidFill>
                <a:latin typeface="Tahoma" pitchFamily="34" charset="0"/>
              </a:endParaRPr>
            </a:p>
          </p:txBody>
        </p:sp>
        <p:sp>
          <p:nvSpPr>
            <p:cNvPr id="1742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hr-HR" sz="2000">
                <a:solidFill>
                  <a:srgbClr val="FFFFFF"/>
                </a:solidFill>
                <a:latin typeface="Tahoma" pitchFamily="34" charset="0"/>
              </a:endParaRPr>
            </a:p>
          </p:txBody>
        </p:sp>
        <p:sp>
          <p:nvSpPr>
            <p:cNvPr id="1742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hr-HR" sz="2000">
                <a:solidFill>
                  <a:srgbClr val="FFFFFF"/>
                </a:solidFill>
                <a:latin typeface="Tahoma" pitchFamily="34" charset="0"/>
              </a:endParaRPr>
            </a:p>
          </p:txBody>
        </p:sp>
        <p:sp>
          <p:nvSpPr>
            <p:cNvPr id="1742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hr-HR" sz="2000">
                <a:solidFill>
                  <a:srgbClr val="FFFFFF"/>
                </a:solidFill>
                <a:latin typeface="Tahoma" pitchFamily="34" charset="0"/>
              </a:endParaRPr>
            </a:p>
          </p:txBody>
        </p:sp>
        <p:sp>
          <p:nvSpPr>
            <p:cNvPr id="1742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hr-HR" sz="2000">
                <a:solidFill>
                  <a:srgbClr val="FFFFFF"/>
                </a:solidFill>
                <a:latin typeface="Tahoma" pitchFamily="34" charset="0"/>
              </a:endParaRPr>
            </a:p>
          </p:txBody>
        </p:sp>
        <p:sp>
          <p:nvSpPr>
            <p:cNvPr id="1742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hr-HR" sz="2000">
                <a:solidFill>
                  <a:srgbClr val="FFFFFF"/>
                </a:solidFill>
                <a:latin typeface="Tahoma" pitchFamily="34" charset="0"/>
              </a:endParaRPr>
            </a:p>
          </p:txBody>
        </p:sp>
        <p:sp>
          <p:nvSpPr>
            <p:cNvPr id="1742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hr-HR" sz="2000">
                <a:solidFill>
                  <a:srgbClr val="FFFFFF"/>
                </a:solidFill>
                <a:latin typeface="Tahoma" pitchFamily="34" charset="0"/>
              </a:endParaRPr>
            </a:p>
          </p:txBody>
        </p:sp>
        <p:sp>
          <p:nvSpPr>
            <p:cNvPr id="1742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hr-HR" sz="2000">
                <a:solidFill>
                  <a:srgbClr val="FFFFFF"/>
                </a:solidFill>
                <a:latin typeface="Tahoma" pitchFamily="34" charset="0"/>
              </a:endParaRPr>
            </a:p>
          </p:txBody>
        </p:sp>
        <p:sp>
          <p:nvSpPr>
            <p:cNvPr id="1742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hr-HR" sz="2000">
                <a:solidFill>
                  <a:srgbClr val="FFFFFF"/>
                </a:solidFill>
                <a:latin typeface="Tahoma" pitchFamily="34" charset="0"/>
              </a:endParaRPr>
            </a:p>
          </p:txBody>
        </p:sp>
        <p:sp>
          <p:nvSpPr>
            <p:cNvPr id="1743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hr-HR" sz="2000">
                <a:solidFill>
                  <a:srgbClr val="FFFFFF"/>
                </a:solidFill>
                <a:latin typeface="Tahoma" pitchFamily="34" charset="0"/>
              </a:endParaRPr>
            </a:p>
          </p:txBody>
        </p:sp>
        <p:sp>
          <p:nvSpPr>
            <p:cNvPr id="1743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hr-HR" sz="2000">
                <a:solidFill>
                  <a:srgbClr val="FFFFFF"/>
                </a:solidFill>
                <a:latin typeface="Tahoma" pitchFamily="34" charset="0"/>
              </a:endParaRPr>
            </a:p>
          </p:txBody>
        </p:sp>
        <p:sp>
          <p:nvSpPr>
            <p:cNvPr id="1743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hr-HR" sz="2000">
                <a:solidFill>
                  <a:srgbClr val="FFFFFF"/>
                </a:solidFill>
                <a:latin typeface="Tahoma" pitchFamily="34" charset="0"/>
              </a:endParaRPr>
            </a:p>
          </p:txBody>
        </p:sp>
        <p:sp>
          <p:nvSpPr>
            <p:cNvPr id="1743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hr-HR" sz="2000">
                <a:solidFill>
                  <a:srgbClr val="FFFFFF"/>
                </a:solidFill>
                <a:latin typeface="Tahoma" pitchFamily="34" charset="0"/>
              </a:endParaRPr>
            </a:p>
          </p:txBody>
        </p:sp>
        <p:sp>
          <p:nvSpPr>
            <p:cNvPr id="1743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hr-HR" sz="2000">
                <a:solidFill>
                  <a:srgbClr val="FFFFFF"/>
                </a:solidFill>
                <a:latin typeface="Tahoma" pitchFamily="34" charset="0"/>
              </a:endParaRPr>
            </a:p>
          </p:txBody>
        </p:sp>
        <p:sp>
          <p:nvSpPr>
            <p:cNvPr id="1743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hr-HR" sz="2000">
                <a:solidFill>
                  <a:srgbClr val="FFFFFF"/>
                </a:solidFill>
                <a:latin typeface="Tahoma" pitchFamily="34" charset="0"/>
              </a:endParaRPr>
            </a:p>
          </p:txBody>
        </p:sp>
        <p:sp>
          <p:nvSpPr>
            <p:cNvPr id="1743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hr-HR" sz="2000">
                <a:solidFill>
                  <a:srgbClr val="FFFFFF"/>
                </a:solidFill>
                <a:latin typeface="Tahoma" pitchFamily="34" charset="0"/>
              </a:endParaRPr>
            </a:p>
          </p:txBody>
        </p:sp>
        <p:sp>
          <p:nvSpPr>
            <p:cNvPr id="1743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hr-HR" sz="2000">
                <a:solidFill>
                  <a:srgbClr val="FFFFFF"/>
                </a:solidFill>
                <a:latin typeface="Tahoma" pitchFamily="34" charset="0"/>
              </a:endParaRPr>
            </a:p>
          </p:txBody>
        </p:sp>
        <p:sp>
          <p:nvSpPr>
            <p:cNvPr id="1743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hr-HR" sz="2000">
                <a:solidFill>
                  <a:srgbClr val="FFFFFF"/>
                </a:solidFill>
                <a:latin typeface="Tahoma" pitchFamily="34" charset="0"/>
              </a:endParaRPr>
            </a:p>
          </p:txBody>
        </p:sp>
        <p:sp>
          <p:nvSpPr>
            <p:cNvPr id="1743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hr-HR" sz="2000">
                <a:solidFill>
                  <a:srgbClr val="FFFFFF"/>
                </a:solidFill>
                <a:latin typeface="Tahoma" pitchFamily="34" charset="0"/>
              </a:endParaRPr>
            </a:p>
          </p:txBody>
        </p:sp>
        <p:sp>
          <p:nvSpPr>
            <p:cNvPr id="1744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hr-HR" sz="2000">
                <a:solidFill>
                  <a:srgbClr val="FFFFFF"/>
                </a:solidFill>
                <a:latin typeface="Tahoma" pitchFamily="34" charset="0"/>
              </a:endParaRPr>
            </a:p>
          </p:txBody>
        </p:sp>
        <p:sp>
          <p:nvSpPr>
            <p:cNvPr id="1744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hr-HR" sz="2000">
                <a:solidFill>
                  <a:srgbClr val="FFFFFF"/>
                </a:solidFill>
                <a:latin typeface="Tahoma" pitchFamily="34" charset="0"/>
              </a:endParaRPr>
            </a:p>
          </p:txBody>
        </p:sp>
        <p:sp>
          <p:nvSpPr>
            <p:cNvPr id="1744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hr-HR" sz="2000">
                <a:solidFill>
                  <a:srgbClr val="FFFFFF"/>
                </a:solidFill>
                <a:latin typeface="Tahoma" pitchFamily="34" charset="0"/>
              </a:endParaRPr>
            </a:p>
          </p:txBody>
        </p:sp>
        <p:sp>
          <p:nvSpPr>
            <p:cNvPr id="1744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hr-HR" sz="2000">
                <a:solidFill>
                  <a:srgbClr val="FFFFFF"/>
                </a:solidFill>
                <a:latin typeface="Tahoma" pitchFamily="34" charset="0"/>
              </a:endParaRPr>
            </a:p>
          </p:txBody>
        </p:sp>
        <p:sp>
          <p:nvSpPr>
            <p:cNvPr id="1744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hr-HR" sz="2000">
                <a:solidFill>
                  <a:srgbClr val="FFFFFF"/>
                </a:solidFill>
                <a:latin typeface="Tahoma" pitchFamily="34" charset="0"/>
              </a:endParaRPr>
            </a:p>
          </p:txBody>
        </p:sp>
        <p:sp>
          <p:nvSpPr>
            <p:cNvPr id="1744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hr-HR" sz="2000">
                <a:solidFill>
                  <a:srgbClr val="FFFFFF"/>
                </a:solidFill>
                <a:latin typeface="Tahoma" pitchFamily="34" charset="0"/>
              </a:endParaRPr>
            </a:p>
          </p:txBody>
        </p:sp>
        <p:sp>
          <p:nvSpPr>
            <p:cNvPr id="1744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hr-HR" sz="2000">
                <a:solidFill>
                  <a:srgbClr val="FFFFFF"/>
                </a:solidFill>
                <a:latin typeface="Tahoma" pitchFamily="34" charset="0"/>
              </a:endParaRPr>
            </a:p>
          </p:txBody>
        </p:sp>
        <p:grpSp>
          <p:nvGrpSpPr>
            <p:cNvPr id="3" name="Group 39"/>
            <p:cNvGrpSpPr>
              <a:grpSpLocks/>
            </p:cNvGrpSpPr>
            <p:nvPr userDrawn="1"/>
          </p:nvGrpSpPr>
          <p:grpSpPr bwMode="auto">
            <a:xfrm>
              <a:off x="0" y="1632"/>
              <a:ext cx="5758" cy="1858"/>
              <a:chOff x="0" y="1632"/>
              <a:chExt cx="5758" cy="1858"/>
            </a:xfrm>
          </p:grpSpPr>
          <p:sp>
            <p:nvSpPr>
              <p:cNvPr id="1744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hr-HR" sz="2000">
                  <a:solidFill>
                    <a:srgbClr val="FFFFFF"/>
                  </a:solidFill>
                  <a:latin typeface="Tahoma" pitchFamily="34" charset="0"/>
                </a:endParaRPr>
              </a:p>
            </p:txBody>
          </p:sp>
          <p:sp>
            <p:nvSpPr>
              <p:cNvPr id="1744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hr-HR" sz="2000">
                  <a:solidFill>
                    <a:srgbClr val="FFFFFF"/>
                  </a:solidFill>
                  <a:latin typeface="Tahoma" pitchFamily="34" charset="0"/>
                </a:endParaRPr>
              </a:p>
            </p:txBody>
          </p:sp>
        </p:grpSp>
      </p:grpSp>
      <p:sp>
        <p:nvSpPr>
          <p:cNvPr id="17450"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r-HR" smtClean="0"/>
              <a:t>Click to edit Master title style</a:t>
            </a:r>
          </a:p>
        </p:txBody>
      </p:sp>
      <p:sp>
        <p:nvSpPr>
          <p:cNvPr id="1745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p>
        </p:txBody>
      </p:sp>
      <p:sp>
        <p:nvSpPr>
          <p:cNvPr id="17452"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endParaRPr lang="hr-HR">
              <a:solidFill>
                <a:srgbClr val="FFFFFF"/>
              </a:solidFill>
            </a:endParaRPr>
          </a:p>
        </p:txBody>
      </p:sp>
      <p:sp>
        <p:nvSpPr>
          <p:cNvPr id="17453"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endParaRPr lang="hr-HR">
              <a:solidFill>
                <a:srgbClr val="FFFFFF"/>
              </a:solidFill>
            </a:endParaRPr>
          </a:p>
        </p:txBody>
      </p:sp>
      <p:sp>
        <p:nvSpPr>
          <p:cNvPr id="17454"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fld id="{A1103557-AE0B-43DF-B3B2-85510D7D5A78}" type="slidenum">
              <a:rPr lang="hr-HR">
                <a:solidFill>
                  <a:srgbClr val="FFFFFF"/>
                </a:solidFill>
              </a:rPr>
              <a:pPr/>
              <a:t>‹#›</a:t>
            </a:fld>
            <a:endParaRPr lang="hr-HR">
              <a:solidFill>
                <a:srgbClr val="FFFFFF"/>
              </a:solidFill>
            </a:endParaRPr>
          </a:p>
        </p:txBody>
      </p:sp>
    </p:spTree>
  </p:cSld>
  <p:clrMap bg1="dk2" tx1="lt1" bg2="dk1"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90000"/>
        <a:buFont typeface="Wingdings" pitchFamily="2" charset="2"/>
        <a:buBlip>
          <a:blip r:embed="rId16"/>
        </a:buBlip>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ado@kifst.h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5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0.xml"/></Relationships>
</file>

<file path=ppt/slides/_rels/slide1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0.xml"/></Relationships>
</file>

<file path=ppt/slides/_rels/slide1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52.xml"/></Relationships>
</file>

<file path=ppt/slides/_rels/slide1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52.xml"/></Relationships>
</file>

<file path=ppt/slides/_rels/slide1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52.xml"/></Relationships>
</file>

<file path=ppt/slides/_rels/slide12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0.xml"/></Relationships>
</file>

<file path=ppt/slides/_rels/slide12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0.xml"/></Relationships>
</file>

<file path=ppt/slides/_rels/slide1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0.xml"/></Relationships>
</file>

<file path=ppt/slides/_rels/slide13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0.xml"/></Relationships>
</file>

<file path=ppt/slides/_rels/slide13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0.xml"/></Relationships>
</file>

<file path=ppt/slides/_rels/slide13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0.xml"/></Relationships>
</file>

<file path=ppt/slides/_rels/slide13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0.xml"/></Relationships>
</file>

<file path=ppt/slides/_rels/slide13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0.xml"/></Relationships>
</file>

<file path=ppt/slides/_rels/slide13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0.xml"/></Relationships>
</file>

<file path=ppt/slides/_rels/slide13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0.xml"/></Relationships>
</file>

<file path=ppt/slides/_rels/slide13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0.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4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5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0.xml"/></Relationships>
</file>

<file path=ppt/slides/_rels/slide14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61.xml"/><Relationship Id="rId5" Type="http://schemas.openxmlformats.org/officeDocument/2006/relationships/image" Target="../media/image76.jpeg"/><Relationship Id="rId4" Type="http://schemas.openxmlformats.org/officeDocument/2006/relationships/image" Target="../media/image75.jpeg"/></Relationships>
</file>

<file path=ppt/slides/_rels/slide14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50.xml"/></Relationships>
</file>

<file path=ppt/slides/_rels/slide1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50.xml"/><Relationship Id="rId1" Type="http://schemas.openxmlformats.org/officeDocument/2006/relationships/video" Target="file:///E:\PREZENTACIJA%20MORNAR\loop%20obrada.avi"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dado@pmfst.hr"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vmlDrawing" Target="../drawings/vmlDrawing4.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4.xml"/><Relationship Id="rId1" Type="http://schemas.openxmlformats.org/officeDocument/2006/relationships/vmlDrawing" Target="../drawings/vmlDrawing5.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4.xml"/><Relationship Id="rId1" Type="http://schemas.openxmlformats.org/officeDocument/2006/relationships/vmlDrawing" Target="../drawings/vmlDrawing6.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vmlDrawing" Target="../drawings/vmlDrawing7.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3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6.xml"/><Relationship Id="rId1" Type="http://schemas.openxmlformats.org/officeDocument/2006/relationships/vmlDrawing" Target="../drawings/vmlDrawing8.vml"/><Relationship Id="rId4" Type="http://schemas.openxmlformats.org/officeDocument/2006/relationships/image" Target="../media/image25.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6.xml"/><Relationship Id="rId4" Type="http://schemas.openxmlformats.org/officeDocument/2006/relationships/image" Target="../media/image28.png"/></Relationships>
</file>

<file path=ppt/slides/_rels/slide81.xml.rels><?xml version="1.0" encoding="UTF-8" standalone="yes"?>
<Relationships xmlns="http://schemas.openxmlformats.org/package/2006/relationships"><Relationship Id="rId3" Type="http://schemas.openxmlformats.org/officeDocument/2006/relationships/hyperlink" Target="file:///F:\DUBROVNIK%20prosinac%202010\Pomo&#263;ni%20folder\Beep%20test.wmv" TargetMode="External"/><Relationship Id="rId2" Type="http://schemas.openxmlformats.org/officeDocument/2006/relationships/image" Target="../media/image29.wmf"/><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2" Type="http://schemas.openxmlformats.org/officeDocument/2006/relationships/hyperlink" Target="../Pomo&#263;ni%20folder/Frekvencija%20srca.xls" TargetMode="External"/><Relationship Id="rId1" Type="http://schemas.openxmlformats.org/officeDocument/2006/relationships/slideLayout" Target="../slideLayouts/slideLayout31.xml"/></Relationships>
</file>

<file path=ppt/slides/_rels/slide8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1.xml"/></Relationships>
</file>

<file path=ppt/slides/_rels/slide85.xml.rels><?xml version="1.0" encoding="UTF-8" standalone="yes"?>
<Relationships xmlns="http://schemas.openxmlformats.org/package/2006/relationships"><Relationship Id="rId3" Type="http://schemas.openxmlformats.org/officeDocument/2006/relationships/hyperlink" Target="http://www.movescount.com/moves/move24007659" TargetMode="External"/><Relationship Id="rId2" Type="http://schemas.openxmlformats.org/officeDocument/2006/relationships/image" Target="../media/image32.png"/><Relationship Id="rId1" Type="http://schemas.openxmlformats.org/officeDocument/2006/relationships/slideLayout" Target="../slideLayouts/slideLayout31.xml"/></Relationships>
</file>

<file path=ppt/slides/_rels/slide8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1.xml"/></Relationships>
</file>

<file path=ppt/slides/_rels/slide87.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36.xml"/></Relationships>
</file>

<file path=ppt/slides/_rels/slide8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slideLayout" Target="../slideLayouts/slideLayout36.xml"/><Relationship Id="rId1" Type="http://schemas.openxmlformats.org/officeDocument/2006/relationships/video" Target="file:///D:\My%20Documents\VESLANJE_Split_seminar%20za%20trenere%20veslanja_sije&#269;an_2014\Dubrovnik%202013%20_%20Primjena%20pulsmetra\PetraMarti&#263;_0702_01.mpg" TargetMode="External"/><Relationship Id="rId4" Type="http://schemas.openxmlformats.org/officeDocument/2006/relationships/image" Target="../media/image35.png"/></Relationships>
</file>

<file path=ppt/slides/_rels/slide89.xml.rels><?xml version="1.0" encoding="UTF-8" standalone="yes"?>
<Relationships xmlns="http://schemas.openxmlformats.org/package/2006/relationships"><Relationship Id="rId3" Type="http://schemas.openxmlformats.org/officeDocument/2006/relationships/hyperlink" Target="../Pomo&#263;ni%20folder/Ivana%20Testiranja.xls" TargetMode="External"/><Relationship Id="rId2" Type="http://schemas.openxmlformats.org/officeDocument/2006/relationships/image" Target="../media/image36.jpe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90.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31.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6.xml"/><Relationship Id="rId1" Type="http://schemas.openxmlformats.org/officeDocument/2006/relationships/vmlDrawing" Target="../drawings/vmlDrawing9.vml"/></Relationships>
</file>

<file path=ppt/slides/_rels/slide93.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30.xml"/></Relationships>
</file>

<file path=ppt/slides/_rels/slide94.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6.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30.xml"/><Relationship Id="rId1" Type="http://schemas.openxmlformats.org/officeDocument/2006/relationships/vmlDrawing" Target="../drawings/vmlDrawing10.vml"/></Relationships>
</file>

<file path=ppt/slides/_rels/slide97.xml.rels><?xml version="1.0" encoding="UTF-8" standalone="yes"?>
<Relationships xmlns="http://schemas.openxmlformats.org/package/2006/relationships"><Relationship Id="rId3" Type="http://schemas.openxmlformats.org/officeDocument/2006/relationships/hyperlink" Target="file:///D:\My%20Documents\A_Dubrovnik_prosinac%202013\VIDEO_TS\VTS_01_1.VOB" TargetMode="External"/><Relationship Id="rId2" Type="http://schemas.openxmlformats.org/officeDocument/2006/relationships/image" Target="../media/image45.wmf"/><Relationship Id="rId1" Type="http://schemas.openxmlformats.org/officeDocument/2006/relationships/slideLayout" Target="../slideLayouts/slideLayout25.xml"/><Relationship Id="rId6" Type="http://schemas.openxmlformats.org/officeDocument/2006/relationships/hyperlink" Target="file:///D:\My%20Documents\A_Dubrovnik_prosinac%202013\VIDEO_TS\VTS_06_1.VOB" TargetMode="External"/><Relationship Id="rId5" Type="http://schemas.openxmlformats.org/officeDocument/2006/relationships/hyperlink" Target="file:///D:\My%20Documents\A_Dubrovnik_prosinac%202013\VIDEO_TS\VTS_05_1.VOB" TargetMode="External"/><Relationship Id="rId4" Type="http://schemas.openxmlformats.org/officeDocument/2006/relationships/hyperlink" Target="file:///D:\My%20Documents\A_Dubrovnik_prosinac%202013\VIDEO_TS\VTS_03_1.VOB" TargetMode="External"/></Relationships>
</file>

<file path=ppt/slides/_rels/slide98.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25.xml"/><Relationship Id="rId4" Type="http://schemas.openxmlformats.org/officeDocument/2006/relationships/hyperlink" Target="Pomo&#263;ni%20folder/Energetski%20izra&#269;un%20-%20Ivan%20Knezovi&#263;.xls" TargetMode="External"/></Relationships>
</file>

<file path=ppt/slides/_rels/slide99.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hr-HR" sz="3600" smtClean="0"/>
              <a:t>TRENING S OPTEREĆENJEM KOD DJECE I MLADIH SPORTAŠA </a:t>
            </a:r>
            <a:br>
              <a:rPr lang="hr-HR" sz="3600" smtClean="0"/>
            </a:br>
            <a:r>
              <a:rPr lang="hr-HR" sz="2800" smtClean="0"/>
              <a:t>ZAŠTO “DA”, A ZAŠTO “NE”?</a:t>
            </a:r>
          </a:p>
        </p:txBody>
      </p:sp>
      <p:sp>
        <p:nvSpPr>
          <p:cNvPr id="3075" name="Rectangle 3"/>
          <p:cNvSpPr>
            <a:spLocks noGrp="1" noChangeArrowheads="1"/>
          </p:cNvSpPr>
          <p:nvPr>
            <p:ph type="subTitle" idx="1"/>
          </p:nvPr>
        </p:nvSpPr>
        <p:spPr/>
        <p:txBody>
          <a:bodyPr rtlCol="0">
            <a:normAutofit/>
          </a:bodyPr>
          <a:lstStyle/>
          <a:p>
            <a:pPr algn="r" fontAlgn="auto">
              <a:spcAft>
                <a:spcPts val="0"/>
              </a:spcAft>
              <a:buFont typeface="Arial" pitchFamily="34" charset="0"/>
              <a:buNone/>
              <a:defRPr/>
            </a:pPr>
            <a:r>
              <a:rPr lang="hr-HR" sz="2000" dirty="0" smtClean="0"/>
              <a:t>Damir Sekulić</a:t>
            </a:r>
          </a:p>
          <a:p>
            <a:pPr algn="r" fontAlgn="auto">
              <a:spcAft>
                <a:spcPts val="0"/>
              </a:spcAft>
              <a:buFont typeface="Arial" pitchFamily="34" charset="0"/>
              <a:buNone/>
              <a:defRPr/>
            </a:pPr>
            <a:r>
              <a:rPr lang="hr-HR" sz="2000" dirty="0" smtClean="0"/>
              <a:t>Kineziološki fakultet Split</a:t>
            </a:r>
          </a:p>
          <a:p>
            <a:pPr algn="r" fontAlgn="auto">
              <a:spcAft>
                <a:spcPts val="0"/>
              </a:spcAft>
              <a:buFont typeface="Arial" pitchFamily="34" charset="0"/>
              <a:buNone/>
              <a:defRPr/>
            </a:pPr>
            <a:r>
              <a:rPr lang="hr-HR" sz="2000" dirty="0" err="1" smtClean="0">
                <a:hlinkClick r:id="rId2"/>
              </a:rPr>
              <a:t>dado</a:t>
            </a:r>
            <a:r>
              <a:rPr lang="hr-HR" sz="2000" dirty="0" smtClean="0">
                <a:hlinkClick r:id="rId2"/>
              </a:rPr>
              <a:t>@</a:t>
            </a:r>
            <a:r>
              <a:rPr lang="hr-HR" sz="2000" dirty="0" err="1" smtClean="0">
                <a:hlinkClick r:id="rId2"/>
              </a:rPr>
              <a:t>kifst.hr</a:t>
            </a:r>
            <a:r>
              <a:rPr lang="hr-HR" sz="2000" dirty="0" smtClean="0"/>
              <a:t> </a:t>
            </a:r>
          </a:p>
          <a:p>
            <a:pPr algn="r" fontAlgn="auto">
              <a:spcAft>
                <a:spcPts val="0"/>
              </a:spcAft>
              <a:buFont typeface="Arial" pitchFamily="34" charset="0"/>
              <a:buNone/>
              <a:defRPr/>
            </a:pPr>
            <a:endParaRPr lang="hr-HR"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hr-HR" sz="2400" smtClean="0"/>
              <a:t>Trening s opterećenjem kod djece i mladih sportaša</a:t>
            </a:r>
            <a:br>
              <a:rPr lang="hr-HR" sz="2400" smtClean="0"/>
            </a:br>
            <a:r>
              <a:rPr lang="hr-HR" sz="3200" smtClean="0"/>
              <a:t>					</a:t>
            </a:r>
            <a:r>
              <a:rPr lang="hr-HR" sz="3200" b="1" smtClean="0"/>
              <a:t>Zašto “DA”?</a:t>
            </a:r>
          </a:p>
        </p:txBody>
      </p:sp>
      <p:sp>
        <p:nvSpPr>
          <p:cNvPr id="12291" name="Rectangle 3"/>
          <p:cNvSpPr>
            <a:spLocks noGrp="1" noChangeArrowheads="1"/>
          </p:cNvSpPr>
          <p:nvPr>
            <p:ph idx="1"/>
          </p:nvPr>
        </p:nvSpPr>
        <p:spPr/>
        <p:txBody>
          <a:bodyPr/>
          <a:lstStyle/>
          <a:p>
            <a:pPr marL="552450" indent="-552450">
              <a:buFont typeface="Wingdings" pitchFamily="2" charset="2"/>
              <a:buAutoNum type="arabicPeriod"/>
            </a:pPr>
            <a:r>
              <a:rPr lang="hr-HR" b="1" smtClean="0">
                <a:solidFill>
                  <a:srgbClr val="EAEAEA"/>
                </a:solidFill>
              </a:rPr>
              <a:t>Potencijalne opasnosti</a:t>
            </a:r>
          </a:p>
          <a:p>
            <a:pPr marL="933450" lvl="1" indent="-476250">
              <a:buFont typeface="Wingdings" pitchFamily="2" charset="2"/>
              <a:buAutoNum type="arabicPeriod"/>
            </a:pPr>
            <a:r>
              <a:rPr lang="hr-HR" smtClean="0">
                <a:solidFill>
                  <a:srgbClr val="EAEAEA"/>
                </a:solidFill>
              </a:rPr>
              <a:t>Ozljede</a:t>
            </a:r>
          </a:p>
          <a:p>
            <a:pPr marL="933450" lvl="1" indent="-476250">
              <a:buFont typeface="Wingdings" pitchFamily="2" charset="2"/>
              <a:buAutoNum type="arabicPeriod"/>
            </a:pPr>
            <a:r>
              <a:rPr lang="hr-HR" smtClean="0">
                <a:solidFill>
                  <a:srgbClr val="EAEAEA"/>
                </a:solidFill>
              </a:rPr>
              <a:t>Potencijalno negativni učinci na rast i razvoj</a:t>
            </a:r>
          </a:p>
          <a:p>
            <a:pPr marL="552450" indent="-552450">
              <a:buFont typeface="Wingdings" pitchFamily="2" charset="2"/>
              <a:buAutoNum type="arabicPeriod"/>
            </a:pPr>
            <a:r>
              <a:rPr lang="hr-HR" b="1" smtClean="0"/>
              <a:t>Pitanje efikasnosti treninga</a:t>
            </a:r>
          </a:p>
          <a:p>
            <a:pPr marL="933450" lvl="1" indent="-476250">
              <a:buFont typeface="Wingdings" pitchFamily="2" charset="2"/>
              <a:buNone/>
            </a:pPr>
            <a:endParaRPr lang="hr-HR"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1752600"/>
            <a:ext cx="7772400" cy="1143000"/>
          </a:xfrm>
        </p:spPr>
        <p:txBody>
          <a:bodyPr/>
          <a:lstStyle/>
          <a:p>
            <a:r>
              <a:rPr lang="hr-HR" sz="6000"/>
              <a:t>Hvala na pozornosti !</a:t>
            </a:r>
            <a:endParaRPr lang="en-GB" sz="6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0" fill="hold"/>
                                        <p:tgtEl>
                                          <p:spTgt spid="44034"/>
                                        </p:tgtEl>
                                        <p:attrNameLst>
                                          <p:attrName>ppt_w</p:attrName>
                                        </p:attrNameLst>
                                      </p:cBhvr>
                                      <p:tavLst>
                                        <p:tav tm="0" fmla="#ppt_w*sin(2.5*pi*$)">
                                          <p:val>
                                            <p:fltVal val="0"/>
                                          </p:val>
                                        </p:tav>
                                        <p:tav tm="100000">
                                          <p:val>
                                            <p:fltVal val="1"/>
                                          </p:val>
                                        </p:tav>
                                      </p:tavLst>
                                    </p:anim>
                                    <p:anim calcmode="lin" valueType="num">
                                      <p:cBhvr>
                                        <p:cTn id="8" dur="5000" fill="hold"/>
                                        <p:tgtEl>
                                          <p:spTgt spid="440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hr-HR"/>
              <a:t>SINDROMI PRENAPREZANJA U VESLANJU</a:t>
            </a:r>
          </a:p>
        </p:txBody>
      </p:sp>
      <p:sp>
        <p:nvSpPr>
          <p:cNvPr id="2051" name="Rectangle 3"/>
          <p:cNvSpPr>
            <a:spLocks noGrp="1" noChangeArrowheads="1"/>
          </p:cNvSpPr>
          <p:nvPr>
            <p:ph type="subTitle" idx="1"/>
          </p:nvPr>
        </p:nvSpPr>
        <p:spPr/>
        <p:txBody>
          <a:bodyPr/>
          <a:lstStyle/>
          <a:p>
            <a:r>
              <a:rPr lang="hr-HR"/>
              <a:t>dr med Oliver Kosović</a:t>
            </a:r>
          </a:p>
          <a:p>
            <a:r>
              <a:rPr lang="hr-HR"/>
              <a:t>Spec F.M.R</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hr-HR"/>
              <a:t>DEFINICIJA</a:t>
            </a:r>
          </a:p>
        </p:txBody>
      </p:sp>
      <p:sp>
        <p:nvSpPr>
          <p:cNvPr id="7171" name="Rectangle 3"/>
          <p:cNvSpPr>
            <a:spLocks noGrp="1" noChangeArrowheads="1"/>
          </p:cNvSpPr>
          <p:nvPr>
            <p:ph type="body" idx="1"/>
          </p:nvPr>
        </p:nvSpPr>
        <p:spPr/>
        <p:txBody>
          <a:bodyPr/>
          <a:lstStyle/>
          <a:p>
            <a:r>
              <a:rPr lang="hr-HR" sz="2800"/>
              <a:t>Sindromi prenaprezanja sustava za kretanja obuhvačaju  različita KRONIČNA traumatska zbivanja bilo kojeg dijela sustava za kretanje, a koja su posljedica repetativnih pokreta ili položaja pojedinih djelova tijela u dužem vremenskom periodu.</a:t>
            </a:r>
          </a:p>
          <a:p>
            <a:r>
              <a:rPr lang="hr-HR" sz="2800"/>
              <a:t> Po svom načinu nastanka jasno se mogu razlikovati od akutnih ozljeda sustava za kretanje.</a:t>
            </a:r>
          </a:p>
          <a:p>
            <a:pPr>
              <a:buFont typeface="Wingdings" pitchFamily="2" charset="2"/>
              <a:buNone/>
            </a:pPr>
            <a:endParaRPr lang="hr-HR" sz="280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hr-HR"/>
              <a:t>MEHANIZAM NASTANKA</a:t>
            </a:r>
          </a:p>
        </p:txBody>
      </p:sp>
      <p:sp>
        <p:nvSpPr>
          <p:cNvPr id="20483" name="Rectangle 3"/>
          <p:cNvSpPr>
            <a:spLocks noGrp="1" noChangeArrowheads="1"/>
          </p:cNvSpPr>
          <p:nvPr>
            <p:ph type="body" idx="1"/>
          </p:nvPr>
        </p:nvSpPr>
        <p:spPr/>
        <p:txBody>
          <a:bodyPr/>
          <a:lstStyle/>
          <a:p>
            <a:r>
              <a:rPr lang="hr-HR"/>
              <a:t>REPETATIVNI POKRET</a:t>
            </a:r>
          </a:p>
          <a:p>
            <a:r>
              <a:rPr lang="hr-HR"/>
              <a:t>PRISILNI POLOŽAJ</a:t>
            </a:r>
          </a:p>
          <a:p>
            <a:r>
              <a:rPr lang="hr-HR"/>
              <a:t>ENDOGENI FAKTORI</a:t>
            </a:r>
          </a:p>
          <a:p>
            <a:r>
              <a:rPr lang="hr-HR"/>
              <a:t>EGZOGENI FAKTORI</a:t>
            </a:r>
          </a:p>
          <a:p>
            <a:pPr>
              <a:buFont typeface="Wingdings" pitchFamily="2" charset="2"/>
              <a:buNone/>
            </a:pPr>
            <a:endParaRPr lang="hr-HR"/>
          </a:p>
          <a:p>
            <a:pPr>
              <a:buFont typeface="Wingdings" pitchFamily="2" charset="2"/>
              <a:buNone/>
            </a:pPr>
            <a:r>
              <a:rPr lang="hr-HR"/>
              <a:t>* PRETHODNA OZLJEDA JE NAJVEČI FAKTOR RIZIKA</a:t>
            </a:r>
          </a:p>
          <a:p>
            <a:pPr>
              <a:buFont typeface="Wingdings" pitchFamily="2" charset="2"/>
              <a:buNone/>
            </a:pPr>
            <a:endParaRPr lang="hr-HR"/>
          </a:p>
          <a:p>
            <a:pPr>
              <a:buFont typeface="Wingdings" pitchFamily="2" charset="2"/>
              <a:buNone/>
            </a:pPr>
            <a:endParaRPr lang="hr-H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hr-HR"/>
              <a:t>ENDOGENI FAKTORI</a:t>
            </a:r>
          </a:p>
        </p:txBody>
      </p:sp>
      <p:sp>
        <p:nvSpPr>
          <p:cNvPr id="21507" name="Rectangle 3"/>
          <p:cNvSpPr>
            <a:spLocks noGrp="1" noChangeArrowheads="1"/>
          </p:cNvSpPr>
          <p:nvPr>
            <p:ph type="body" idx="1"/>
          </p:nvPr>
        </p:nvSpPr>
        <p:spPr/>
        <p:txBody>
          <a:bodyPr/>
          <a:lstStyle/>
          <a:p>
            <a:r>
              <a:rPr lang="hr-HR"/>
              <a:t>ANATOMSKA ODSTUPANJA</a:t>
            </a:r>
          </a:p>
          <a:p>
            <a:r>
              <a:rPr lang="hr-HR"/>
              <a:t>MIŠIĆNO-TETIVNA NERAVNTEŽA</a:t>
            </a:r>
          </a:p>
          <a:p>
            <a:r>
              <a:rPr lang="hr-HR"/>
              <a:t>OSTALI FAKTORI</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hr-HR" sz="4000"/>
              <a:t>ENDOGENI FAKTORI</a:t>
            </a:r>
            <a:br>
              <a:rPr lang="hr-HR" sz="4000"/>
            </a:br>
            <a:r>
              <a:rPr lang="hr-HR" sz="4000"/>
              <a:t>Anatomska odstupanja</a:t>
            </a:r>
          </a:p>
        </p:txBody>
      </p:sp>
      <p:sp>
        <p:nvSpPr>
          <p:cNvPr id="23555" name="Rectangle 3"/>
          <p:cNvSpPr>
            <a:spLocks noGrp="1" noChangeArrowheads="1"/>
          </p:cNvSpPr>
          <p:nvPr>
            <p:ph type="body" idx="1"/>
          </p:nvPr>
        </p:nvSpPr>
        <p:spPr/>
        <p:txBody>
          <a:bodyPr/>
          <a:lstStyle/>
          <a:p>
            <a:pPr>
              <a:lnSpc>
                <a:spcPct val="80000"/>
              </a:lnSpc>
            </a:pPr>
            <a:r>
              <a:rPr lang="hr-HR" sz="2800"/>
              <a:t>Rezlika u dužini nogu</a:t>
            </a:r>
          </a:p>
          <a:p>
            <a:pPr>
              <a:lnSpc>
                <a:spcPct val="80000"/>
              </a:lnSpc>
            </a:pPr>
            <a:r>
              <a:rPr lang="hr-HR" sz="2800"/>
              <a:t>Anteverzija i retroverzija vrata i glave bedrene kosti</a:t>
            </a:r>
          </a:p>
          <a:p>
            <a:pPr>
              <a:lnSpc>
                <a:spcPct val="80000"/>
              </a:lnSpc>
            </a:pPr>
            <a:r>
              <a:rPr lang="hr-HR" sz="2800"/>
              <a:t>Angularne deformacije koljena (varum,valgum,recruvatum )</a:t>
            </a:r>
          </a:p>
          <a:p>
            <a:pPr>
              <a:lnSpc>
                <a:spcPct val="80000"/>
              </a:lnSpc>
            </a:pPr>
            <a:r>
              <a:rPr lang="hr-HR" sz="2800"/>
              <a:t>Promjene položaja patele ( alta,infera )</a:t>
            </a:r>
          </a:p>
          <a:p>
            <a:pPr>
              <a:lnSpc>
                <a:spcPct val="80000"/>
              </a:lnSpc>
            </a:pPr>
            <a:r>
              <a:rPr lang="hr-HR" sz="2800"/>
              <a:t>Povećan Q kut</a:t>
            </a:r>
          </a:p>
          <a:p>
            <a:pPr>
              <a:lnSpc>
                <a:spcPct val="80000"/>
              </a:lnSpc>
            </a:pPr>
            <a:r>
              <a:rPr lang="hr-HR" sz="2800"/>
              <a:t>Prekomjerna rotacija potkoljenice prema van ili unutra</a:t>
            </a:r>
          </a:p>
          <a:p>
            <a:pPr>
              <a:lnSpc>
                <a:spcPct val="80000"/>
              </a:lnSpc>
            </a:pPr>
            <a:r>
              <a:rPr lang="hr-HR" sz="2800"/>
              <a:t>Spušteno stopalo ( pes planovalgus)</a:t>
            </a:r>
          </a:p>
          <a:p>
            <a:pPr>
              <a:lnSpc>
                <a:spcPct val="80000"/>
              </a:lnSpc>
            </a:pPr>
            <a:r>
              <a:rPr lang="hr-HR" sz="2800"/>
              <a:t>Izdubljeno stopalo ( pec cavus)...</a:t>
            </a:r>
          </a:p>
          <a:p>
            <a:pPr>
              <a:lnSpc>
                <a:spcPct val="80000"/>
              </a:lnSpc>
            </a:pPr>
            <a:endParaRPr lang="hr-HR" sz="280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hr-HR" sz="4000"/>
              <a:t>ENDOGENI FAKTORI</a:t>
            </a:r>
            <a:br>
              <a:rPr lang="hr-HR" sz="4000"/>
            </a:br>
            <a:r>
              <a:rPr lang="hr-HR" sz="4000"/>
              <a:t>Mišićno tetivna neravnoteža</a:t>
            </a:r>
          </a:p>
        </p:txBody>
      </p:sp>
      <p:sp>
        <p:nvSpPr>
          <p:cNvPr id="24579" name="Rectangle 3"/>
          <p:cNvSpPr>
            <a:spLocks noGrp="1" noChangeArrowheads="1"/>
          </p:cNvSpPr>
          <p:nvPr>
            <p:ph type="body" idx="1"/>
          </p:nvPr>
        </p:nvSpPr>
        <p:spPr>
          <a:xfrm>
            <a:off x="468313" y="1628775"/>
            <a:ext cx="8229600" cy="4530725"/>
          </a:xfrm>
        </p:spPr>
        <p:txBody>
          <a:bodyPr/>
          <a:lstStyle/>
          <a:p>
            <a:r>
              <a:rPr lang="hr-HR"/>
              <a:t>Razlike u fleksibilnosti</a:t>
            </a:r>
          </a:p>
          <a:p>
            <a:r>
              <a:rPr lang="hr-HR"/>
              <a:t>Razlike u snazi</a:t>
            </a:r>
          </a:p>
          <a:p>
            <a:r>
              <a:rPr lang="hr-HR"/>
              <a:t>Razlike u osjetu,propriocepciji i kinesteziji</a:t>
            </a:r>
          </a:p>
          <a:p>
            <a:r>
              <a:rPr lang="hr-HR"/>
              <a:t>Motoričko planiranje i izvedba pokreta ( CNS-PNS-mišićno/tetivni spoj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hr-HR" sz="4000"/>
              <a:t>ENDOGENI FAKTORI</a:t>
            </a:r>
            <a:br>
              <a:rPr lang="hr-HR" sz="4000"/>
            </a:br>
            <a:r>
              <a:rPr lang="hr-HR" sz="4000"/>
              <a:t>Ostalo</a:t>
            </a:r>
          </a:p>
        </p:txBody>
      </p:sp>
      <p:sp>
        <p:nvSpPr>
          <p:cNvPr id="25603" name="Rectangle 3"/>
          <p:cNvSpPr>
            <a:spLocks noGrp="1" noChangeArrowheads="1"/>
          </p:cNvSpPr>
          <p:nvPr>
            <p:ph type="body" idx="1"/>
          </p:nvPr>
        </p:nvSpPr>
        <p:spPr/>
        <p:txBody>
          <a:bodyPr/>
          <a:lstStyle/>
          <a:p>
            <a:r>
              <a:rPr lang="hr-HR"/>
              <a:t>Rast</a:t>
            </a:r>
          </a:p>
          <a:p>
            <a:r>
              <a:rPr lang="hr-HR"/>
              <a:t>Poremećaji menstruacijskog ciklusa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173"/>
          <p:cNvSpPr>
            <a:spLocks noGrp="1" noChangeArrowheads="1"/>
          </p:cNvSpPr>
          <p:nvPr>
            <p:ph type="title"/>
          </p:nvPr>
        </p:nvSpPr>
        <p:spPr/>
        <p:txBody>
          <a:bodyPr rtlCol="0">
            <a:normAutofit fontScale="90000"/>
          </a:bodyPr>
          <a:lstStyle/>
          <a:p>
            <a:pPr fontAlgn="auto">
              <a:spcAft>
                <a:spcPts val="0"/>
              </a:spcAft>
              <a:defRPr/>
            </a:pPr>
            <a:r>
              <a:rPr lang="hr-HR" sz="2400" smtClean="0"/>
              <a:t>Rezultati studija koje su ispitivale učinke treninga s opterećenjem, a provedene su na ispitanicima </a:t>
            </a:r>
            <a:r>
              <a:rPr lang="hr-HR" sz="2400" b="1" smtClean="0"/>
              <a:t>predpubertetskog</a:t>
            </a:r>
            <a:r>
              <a:rPr lang="hr-HR" sz="2400" smtClean="0"/>
              <a:t> uzrasta</a:t>
            </a:r>
          </a:p>
        </p:txBody>
      </p:sp>
      <p:graphicFrame>
        <p:nvGraphicFramePr>
          <p:cNvPr id="106840" name="Group 344"/>
          <p:cNvGraphicFramePr>
            <a:graphicFrameLocks noGrp="1"/>
          </p:cNvGraphicFramePr>
          <p:nvPr>
            <p:ph type="tbl" idx="1"/>
          </p:nvPr>
        </p:nvGraphicFramePr>
        <p:xfrm>
          <a:off x="323850" y="1557338"/>
          <a:ext cx="8569325" cy="5100638"/>
        </p:xfrm>
        <a:graphic>
          <a:graphicData uri="http://schemas.openxmlformats.org/drawingml/2006/table">
            <a:tbl>
              <a:tblPr/>
              <a:tblGrid>
                <a:gridCol w="1428750"/>
                <a:gridCol w="993775"/>
                <a:gridCol w="1495425"/>
                <a:gridCol w="2938463"/>
                <a:gridCol w="1712912"/>
              </a:tblGrid>
              <a:tr h="528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200" b="1" i="0" u="none" strike="noStrike" cap="none" normalizeH="0" baseline="0" smtClean="0">
                          <a:ln>
                            <a:noFill/>
                          </a:ln>
                          <a:solidFill>
                            <a:schemeClr val="tx1"/>
                          </a:solidFill>
                          <a:effectLst/>
                          <a:latin typeface="Arial" charset="0"/>
                          <a:ea typeface="Times New Roman" pitchFamily="18" charset="0"/>
                          <a:cs typeface="Arial" charset="0"/>
                        </a:rPr>
                        <a:t>Referenca</a:t>
                      </a:r>
                      <a:endParaRPr kumimoji="0" lang="hr-H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200" b="1" i="0" u="none" strike="noStrike" cap="none" normalizeH="0" baseline="0" smtClean="0">
                          <a:ln>
                            <a:noFill/>
                          </a:ln>
                          <a:solidFill>
                            <a:schemeClr val="tx1"/>
                          </a:solidFill>
                          <a:effectLst/>
                          <a:latin typeface="Arial" charset="0"/>
                          <a:ea typeface="Times New Roman" pitchFamily="18" charset="0"/>
                          <a:cs typeface="Arial" charset="0"/>
                        </a:rPr>
                        <a:t>Ispitanici</a:t>
                      </a:r>
                      <a:endParaRPr kumimoji="0" lang="hr-H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200" b="1" i="0" u="none" strike="noStrike" cap="none" normalizeH="0" baseline="0" smtClean="0">
                          <a:ln>
                            <a:noFill/>
                          </a:ln>
                          <a:solidFill>
                            <a:schemeClr val="tx1"/>
                          </a:solidFill>
                          <a:effectLst/>
                          <a:latin typeface="Arial" charset="0"/>
                          <a:ea typeface="Times New Roman" pitchFamily="18" charset="0"/>
                          <a:cs typeface="Arial" charset="0"/>
                        </a:rPr>
                        <a:t>Program</a:t>
                      </a:r>
                      <a:endParaRPr kumimoji="0" lang="hr-H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200" b="1" i="0" u="none" strike="noStrike" cap="none" normalizeH="0" baseline="0" smtClean="0">
                          <a:ln>
                            <a:noFill/>
                          </a:ln>
                          <a:solidFill>
                            <a:schemeClr val="tx1"/>
                          </a:solidFill>
                          <a:effectLst/>
                          <a:latin typeface="Arial" charset="0"/>
                          <a:ea typeface="Times New Roman" pitchFamily="18" charset="0"/>
                          <a:cs typeface="Arial" charset="0"/>
                        </a:rPr>
                        <a:t>Rezultati</a:t>
                      </a:r>
                      <a:endParaRPr kumimoji="0" lang="hr-H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200" b="1" i="0" u="none" strike="noStrike" cap="none" normalizeH="0" baseline="0" smtClean="0">
                          <a:ln>
                            <a:noFill/>
                          </a:ln>
                          <a:solidFill>
                            <a:schemeClr val="tx1"/>
                          </a:solidFill>
                          <a:effectLst/>
                          <a:latin typeface="Arial" charset="0"/>
                          <a:ea typeface="Times New Roman" pitchFamily="18" charset="0"/>
                          <a:cs typeface="Arial" charset="0"/>
                        </a:rPr>
                        <a:t>Zaključak</a:t>
                      </a:r>
                      <a:endParaRPr kumimoji="0" lang="hr-H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118872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Times New Roman" pitchFamily="18" charset="0"/>
                          <a:cs typeface="Arial" charset="0"/>
                        </a:rPr>
                        <a:t>Faigenbaum i sur. 1996.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000" b="0" i="0" u="none" strike="noStrike" cap="none" normalizeH="0" baseline="0" smtClean="0">
                          <a:ln>
                            <a:noFill/>
                          </a:ln>
                          <a:solidFill>
                            <a:schemeClr val="tx1"/>
                          </a:solidFill>
                          <a:effectLst/>
                          <a:latin typeface="Arial" charset="0"/>
                          <a:ea typeface="Times New Roman" pitchFamily="18" charset="0"/>
                          <a:cs typeface="Arial" charset="0"/>
                        </a:rPr>
                        <a:t>7-12 godina; </a:t>
                      </a:r>
                      <a:endParaRPr kumimoji="0" lang="hr-HR"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000" b="0" i="0" u="none" strike="noStrike" cap="none" normalizeH="0" baseline="0" smtClean="0">
                          <a:ln>
                            <a:noFill/>
                          </a:ln>
                          <a:solidFill>
                            <a:schemeClr val="tx1"/>
                          </a:solidFill>
                          <a:effectLst/>
                          <a:latin typeface="Arial" charset="0"/>
                          <a:ea typeface="Times New Roman" pitchFamily="18" charset="0"/>
                          <a:cs typeface="Arial" charset="0"/>
                        </a:rPr>
                        <a:t>K=9; E=15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Times New Roman" pitchFamily="18" charset="0"/>
                          <a:cs typeface="Arial" charset="0"/>
                        </a:rPr>
                        <a:t>E: Trening na spravama; 3 serije po 6 rep (3x6); 5 vježbi; 8 tjedana</a:t>
                      </a:r>
                      <a:endParaRPr kumimoji="0" lang="hr-HR"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Times New Roman" pitchFamily="18" charset="0"/>
                          <a:cs typeface="Arial" charset="0"/>
                        </a:rPr>
                        <a:t>Ekstenzija potkoljenice: E:+53%; K:+6%;</a:t>
                      </a:r>
                      <a:endParaRPr kumimoji="0" lang="hr-HR"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Times New Roman" pitchFamily="18" charset="0"/>
                          <a:cs typeface="Arial" charset="0"/>
                        </a:rPr>
                        <a:t>Potisak ravni: E: 41%; K: 9%</a:t>
                      </a:r>
                      <a:endParaRPr kumimoji="0" lang="hr-HR"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Times New Roman" pitchFamily="18" charset="0"/>
                          <a:cs typeface="Arial" charset="0"/>
                        </a:rPr>
                        <a:t>Nisu uočene razlike u skoku u vis i fleksibilnosti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Times New Roman" pitchFamily="18" charset="0"/>
                          <a:cs typeface="Arial" charset="0"/>
                        </a:rPr>
                        <a:t>Značajan napredak u snazi pod utjecajem treninga snage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00584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Times New Roman" pitchFamily="18" charset="0"/>
                          <a:cs typeface="Arial" charset="0"/>
                        </a:rPr>
                        <a:t>Ozmun i sur. 1994.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000" b="0" i="0" u="none" strike="noStrike" cap="none" normalizeH="0" baseline="0" smtClean="0">
                          <a:ln>
                            <a:noFill/>
                          </a:ln>
                          <a:solidFill>
                            <a:schemeClr val="tx1"/>
                          </a:solidFill>
                          <a:effectLst/>
                          <a:latin typeface="Arial" charset="0"/>
                          <a:ea typeface="Times New Roman" pitchFamily="18" charset="0"/>
                          <a:cs typeface="Arial" charset="0"/>
                        </a:rPr>
                        <a:t>9-12 godina; </a:t>
                      </a:r>
                      <a:endParaRPr kumimoji="0" lang="hr-HR"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000" b="0" i="0" u="none" strike="noStrike" cap="none" normalizeH="0" baseline="0" smtClean="0">
                          <a:ln>
                            <a:noFill/>
                          </a:ln>
                          <a:solidFill>
                            <a:schemeClr val="tx1"/>
                          </a:solidFill>
                          <a:effectLst/>
                          <a:latin typeface="Arial" charset="0"/>
                          <a:ea typeface="Times New Roman" pitchFamily="18" charset="0"/>
                          <a:cs typeface="Arial" charset="0"/>
                        </a:rPr>
                        <a:t>E=8; K=8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Times New Roman" pitchFamily="18" charset="0"/>
                          <a:cs typeface="Arial" charset="0"/>
                        </a:rPr>
                        <a:t>E: fleksija desne podlaktice; 3x7-10; 3xtjedno; 8 tjedana</a:t>
                      </a:r>
                      <a:endParaRPr kumimoji="0" lang="hr-HR"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Times New Roman" pitchFamily="18" charset="0"/>
                          <a:cs typeface="Arial" charset="0"/>
                        </a:rPr>
                        <a:t>Izokinetička snaga: E:+28%; K:+15%</a:t>
                      </a:r>
                      <a:endParaRPr kumimoji="0" lang="hr-HR"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Times New Roman" pitchFamily="18" charset="0"/>
                          <a:cs typeface="Arial" charset="0"/>
                        </a:rPr>
                        <a:t>Izotonička snaga: E:+23%; K:+4%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Times New Roman" pitchFamily="18" charset="0"/>
                          <a:cs typeface="Arial" charset="0"/>
                        </a:rPr>
                        <a:t>Značajan porast snage bez promjena u opsegu nadlaktice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00584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Times New Roman" pitchFamily="18" charset="0"/>
                          <a:cs typeface="Arial" charset="0"/>
                        </a:rPr>
                        <a:t>Sewall i Micheli, 1986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000" b="0" i="0" u="none" strike="noStrike" cap="none" normalizeH="0" baseline="0" smtClean="0">
                          <a:ln>
                            <a:noFill/>
                          </a:ln>
                          <a:solidFill>
                            <a:schemeClr val="tx1"/>
                          </a:solidFill>
                          <a:effectLst/>
                          <a:latin typeface="Arial" charset="0"/>
                          <a:ea typeface="Times New Roman" pitchFamily="18" charset="0"/>
                          <a:cs typeface="Arial" charset="0"/>
                        </a:rPr>
                        <a:t>10-11 godina;</a:t>
                      </a:r>
                      <a:endParaRPr kumimoji="0" lang="hr-HR"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000" b="0" i="0" u="none" strike="noStrike" cap="none" normalizeH="0" baseline="0" smtClean="0">
                          <a:ln>
                            <a:noFill/>
                          </a:ln>
                          <a:solidFill>
                            <a:schemeClr val="tx1"/>
                          </a:solidFill>
                          <a:effectLst/>
                          <a:latin typeface="Arial" charset="0"/>
                          <a:ea typeface="Times New Roman" pitchFamily="18" charset="0"/>
                          <a:cs typeface="Arial" charset="0"/>
                        </a:rPr>
                        <a:t>E=10; K=8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Times New Roman" pitchFamily="18" charset="0"/>
                          <a:cs typeface="Arial" charset="0"/>
                        </a:rPr>
                        <a:t>E: </a:t>
                      </a:r>
                      <a:r>
                        <a:rPr kumimoji="0" lang="hr-HR" sz="1200" b="0" i="1" u="none" strike="noStrike" cap="none" normalizeH="0" baseline="0" smtClean="0">
                          <a:ln>
                            <a:noFill/>
                          </a:ln>
                          <a:solidFill>
                            <a:schemeClr val="tx1"/>
                          </a:solidFill>
                          <a:effectLst/>
                          <a:latin typeface="Arial" charset="0"/>
                          <a:ea typeface="Times New Roman" pitchFamily="18" charset="0"/>
                          <a:cs typeface="Arial" charset="0"/>
                        </a:rPr>
                        <a:t>Nautilus</a:t>
                      </a:r>
                      <a:r>
                        <a:rPr kumimoji="0" lang="hr-HR" sz="1200" b="0" i="0" u="none" strike="noStrike" cap="none" normalizeH="0" baseline="0" smtClean="0">
                          <a:ln>
                            <a:noFill/>
                          </a:ln>
                          <a:solidFill>
                            <a:schemeClr val="tx1"/>
                          </a:solidFill>
                          <a:effectLst/>
                          <a:latin typeface="Arial" charset="0"/>
                          <a:ea typeface="Times New Roman" pitchFamily="18" charset="0"/>
                          <a:cs typeface="Arial" charset="0"/>
                        </a:rPr>
                        <a:t>: presa, povlak i potisak; 3x10; 3xtjedno; 10 tjedana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Times New Roman" pitchFamily="18" charset="0"/>
                          <a:cs typeface="Arial" charset="0"/>
                        </a:rPr>
                        <a:t>Prosječno: E:+43%; K:+9%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Times New Roman" pitchFamily="18" charset="0"/>
                          <a:cs typeface="Arial" charset="0"/>
                        </a:rPr>
                        <a:t>Značajan porast snage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71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Times New Roman" pitchFamily="18" charset="0"/>
                          <a:cs typeface="Arial" charset="0"/>
                        </a:rPr>
                        <a:t>Blimkie i sur. 1989.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000" b="0" i="0" u="none" strike="noStrike" cap="none" normalizeH="0" baseline="0" smtClean="0">
                          <a:ln>
                            <a:noFill/>
                          </a:ln>
                          <a:solidFill>
                            <a:schemeClr val="tx1"/>
                          </a:solidFill>
                          <a:effectLst/>
                          <a:latin typeface="Arial" charset="0"/>
                          <a:ea typeface="Times New Roman" pitchFamily="18" charset="0"/>
                          <a:cs typeface="Arial" charset="0"/>
                        </a:rPr>
                        <a:t>9-11 godina; E=14; K=13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Times New Roman" pitchFamily="18" charset="0"/>
                          <a:cs typeface="Arial" charset="0"/>
                        </a:rPr>
                        <a:t>E: Kružni trening od 6 vježbi + 8 serija dodatno na 75% 1RM; 3xtjedno; 10 tjedana</a:t>
                      </a:r>
                      <a:endParaRPr kumimoji="0" lang="hr-HR"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Times New Roman" pitchFamily="18" charset="0"/>
                          <a:cs typeface="Arial" charset="0"/>
                        </a:rPr>
                        <a:t>Apsolutno izometrijski: E:+24%; K:+0%</a:t>
                      </a:r>
                      <a:endParaRPr kumimoji="0" lang="hr-HR"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Times New Roman" pitchFamily="18" charset="0"/>
                          <a:cs typeface="Arial" charset="0"/>
                        </a:rPr>
                        <a:t>Relativno izometrijski: E:+19%; K:-4%</a:t>
                      </a:r>
                      <a:endParaRPr kumimoji="0" lang="hr-HR"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Times New Roman" pitchFamily="18" charset="0"/>
                          <a:cs typeface="Arial" charset="0"/>
                        </a:rPr>
                        <a:t>Značajan porast izometrijske (voljne) komponente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6840"/>
                                        </p:tgtEl>
                                        <p:attrNameLst>
                                          <p:attrName>style.visibility</p:attrName>
                                        </p:attrNameLst>
                                      </p:cBhvr>
                                      <p:to>
                                        <p:strVal val="visible"/>
                                      </p:to>
                                    </p:set>
                                    <p:animEffect transition="in" filter="box(in)">
                                      <p:cBhvr>
                                        <p:cTn id="7" dur="500"/>
                                        <p:tgtEl>
                                          <p:spTgt spid="106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hr-HR"/>
              <a:t>EGZOGENI FAKTORI</a:t>
            </a:r>
          </a:p>
        </p:txBody>
      </p:sp>
      <p:sp>
        <p:nvSpPr>
          <p:cNvPr id="22531" name="Rectangle 3"/>
          <p:cNvSpPr>
            <a:spLocks noGrp="1" noChangeArrowheads="1"/>
          </p:cNvSpPr>
          <p:nvPr>
            <p:ph type="body" idx="1"/>
          </p:nvPr>
        </p:nvSpPr>
        <p:spPr/>
        <p:txBody>
          <a:bodyPr/>
          <a:lstStyle/>
          <a:p>
            <a:r>
              <a:rPr lang="hr-HR"/>
              <a:t>POGREŠKE U TRENINGU</a:t>
            </a:r>
          </a:p>
          <a:p>
            <a:r>
              <a:rPr lang="hr-HR"/>
              <a:t>PODLOGA</a:t>
            </a:r>
          </a:p>
          <a:p>
            <a:r>
              <a:rPr lang="hr-HR"/>
              <a:t>SPORTSKA OBUĆA</a:t>
            </a:r>
          </a:p>
          <a:p>
            <a:r>
              <a:rPr lang="hr-HR"/>
              <a:t>SPORTSKA OPREMA</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hr-HR" sz="4000"/>
              <a:t>EGZOGENI FAKTORI</a:t>
            </a:r>
            <a:br>
              <a:rPr lang="hr-HR" sz="4000"/>
            </a:br>
            <a:r>
              <a:rPr lang="hr-HR" sz="4000"/>
              <a:t>Pogreške u treningu</a:t>
            </a:r>
          </a:p>
        </p:txBody>
      </p:sp>
      <p:sp>
        <p:nvSpPr>
          <p:cNvPr id="26627" name="Rectangle 3"/>
          <p:cNvSpPr>
            <a:spLocks noGrp="1" noChangeArrowheads="1"/>
          </p:cNvSpPr>
          <p:nvPr>
            <p:ph type="body" idx="1"/>
          </p:nvPr>
        </p:nvSpPr>
        <p:spPr/>
        <p:txBody>
          <a:bodyPr/>
          <a:lstStyle/>
          <a:p>
            <a:r>
              <a:rPr lang="hr-HR"/>
              <a:t>NAGLE PROMJENE u intezitetu,učestlost,trajanje treninga( PLANIRANJE ! )</a:t>
            </a:r>
          </a:p>
          <a:p>
            <a:r>
              <a:rPr lang="hr-HR"/>
              <a:t>Loša treniranost ( smanjena utreniranost i “ pretreniranost “</a:t>
            </a:r>
          </a:p>
          <a:p>
            <a:r>
              <a:rPr lang="hr-HR"/>
              <a:t>Loša tehnika</a:t>
            </a:r>
          </a:p>
          <a:p>
            <a:pPr>
              <a:buFont typeface="Wingdings" pitchFamily="2" charset="2"/>
              <a:buNone/>
            </a:pPr>
            <a:endParaRPr lang="hr-HR"/>
          </a:p>
          <a:p>
            <a:pPr>
              <a:buFont typeface="Wingdings" pitchFamily="2" charset="2"/>
              <a:buNone/>
            </a:pPr>
            <a:endParaRPr lang="hr-HR"/>
          </a:p>
          <a:p>
            <a:pPr>
              <a:buFontTx/>
              <a:buNone/>
            </a:pPr>
            <a:endParaRPr lang="hr-H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hr-HR" sz="4000"/>
              <a:t>EGZOGENI FAKTORI</a:t>
            </a:r>
            <a:br>
              <a:rPr lang="hr-HR" sz="4000"/>
            </a:br>
            <a:r>
              <a:rPr lang="hr-HR" sz="4000"/>
              <a:t>Podloga, sportska oprema</a:t>
            </a:r>
          </a:p>
        </p:txBody>
      </p:sp>
      <p:sp>
        <p:nvSpPr>
          <p:cNvPr id="27651" name="Rectangle 3"/>
          <p:cNvSpPr>
            <a:spLocks noGrp="1" noChangeArrowheads="1"/>
          </p:cNvSpPr>
          <p:nvPr>
            <p:ph type="body" idx="1"/>
          </p:nvPr>
        </p:nvSpPr>
        <p:spPr/>
        <p:txBody>
          <a:bodyPr/>
          <a:lstStyle/>
          <a:p>
            <a:r>
              <a:rPr lang="hr-HR"/>
              <a:t>Tvrda i neravna podloga</a:t>
            </a:r>
          </a:p>
          <a:p>
            <a:r>
              <a:rPr lang="hr-HR"/>
              <a:t>Loša prilagođenost čamca veslaču-rigging</a:t>
            </a:r>
          </a:p>
          <a:p>
            <a:r>
              <a:rPr lang="hr-HR"/>
              <a:t>Neprimjerena obuća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hr-HR" sz="4000"/>
              <a:t>ETIOPATOGENEZA</a:t>
            </a:r>
            <a:br>
              <a:rPr lang="hr-HR" sz="4000"/>
            </a:br>
            <a:r>
              <a:rPr lang="hr-HR" sz="4000"/>
              <a:t>Faze upalnog procesa</a:t>
            </a:r>
          </a:p>
        </p:txBody>
      </p:sp>
      <p:sp>
        <p:nvSpPr>
          <p:cNvPr id="28675" name="Rectangle 3"/>
          <p:cNvSpPr>
            <a:spLocks noGrp="1" noChangeArrowheads="1"/>
          </p:cNvSpPr>
          <p:nvPr>
            <p:ph type="body" idx="1"/>
          </p:nvPr>
        </p:nvSpPr>
        <p:spPr/>
        <p:txBody>
          <a:bodyPr/>
          <a:lstStyle/>
          <a:p>
            <a:pPr>
              <a:lnSpc>
                <a:spcPct val="80000"/>
              </a:lnSpc>
              <a:buFont typeface="Wingdings" pitchFamily="2" charset="2"/>
              <a:buNone/>
            </a:pPr>
            <a:r>
              <a:rPr lang="hr-HR" sz="2000"/>
              <a:t>FAZA PROLIFERACIJE</a:t>
            </a:r>
          </a:p>
          <a:p>
            <a:pPr>
              <a:lnSpc>
                <a:spcPct val="80000"/>
              </a:lnSpc>
              <a:buFontTx/>
              <a:buChar char="-"/>
            </a:pPr>
            <a:r>
              <a:rPr lang="hr-HR" sz="2000"/>
              <a:t>Stanična mobilizacija ( upalni odgovor )-prvih 48 sati</a:t>
            </a:r>
          </a:p>
          <a:p>
            <a:pPr>
              <a:lnSpc>
                <a:spcPct val="80000"/>
              </a:lnSpc>
              <a:buFontTx/>
              <a:buChar char="-"/>
            </a:pPr>
            <a:r>
              <a:rPr lang="hr-HR" sz="2000"/>
              <a:t>Proliferacija osnovne tvari-3 do 4 dan od ozljede.Pretvaranje nezrelog kolagena u zreli</a:t>
            </a:r>
          </a:p>
          <a:p>
            <a:pPr>
              <a:lnSpc>
                <a:spcPct val="80000"/>
              </a:lnSpc>
              <a:buFontTx/>
              <a:buChar char="-"/>
            </a:pPr>
            <a:r>
              <a:rPr lang="hr-HR" sz="2000"/>
              <a:t>Stvaranje kolagena- 5 dan. Od 6-14 dana postepeno povećanje zrelog kolagena</a:t>
            </a:r>
          </a:p>
          <a:p>
            <a:pPr>
              <a:lnSpc>
                <a:spcPct val="80000"/>
              </a:lnSpc>
              <a:buFontTx/>
              <a:buChar char="-"/>
            </a:pPr>
            <a:endParaRPr lang="hr-HR" sz="2000"/>
          </a:p>
          <a:p>
            <a:pPr>
              <a:lnSpc>
                <a:spcPct val="80000"/>
              </a:lnSpc>
              <a:buFontTx/>
              <a:buNone/>
            </a:pPr>
            <a:r>
              <a:rPr lang="hr-HR" sz="2000"/>
              <a:t>FORMATIVNA FAZA</a:t>
            </a:r>
          </a:p>
          <a:p>
            <a:pPr>
              <a:lnSpc>
                <a:spcPct val="80000"/>
              </a:lnSpc>
              <a:buFontTx/>
              <a:buChar char="-"/>
            </a:pPr>
            <a:r>
              <a:rPr lang="hr-HR" sz="2000"/>
              <a:t>Završna organizacija tkiva-usmjeravanje kolagenskih niti pod djelovanjem mišićne kontrakcije.Po završetku ove faze tetiva postaje sposobna za opterečenje</a:t>
            </a:r>
          </a:p>
          <a:p>
            <a:pPr>
              <a:lnSpc>
                <a:spcPct val="80000"/>
              </a:lnSpc>
              <a:buFontTx/>
              <a:buChar char="-"/>
            </a:pPr>
            <a:endParaRPr lang="hr-HR" sz="2000"/>
          </a:p>
          <a:p>
            <a:pPr>
              <a:lnSpc>
                <a:spcPct val="80000"/>
              </a:lnSpc>
              <a:buFontTx/>
              <a:buNone/>
            </a:pPr>
            <a:r>
              <a:rPr lang="hr-HR" sz="2000"/>
              <a:t>CILJ:</a:t>
            </a:r>
          </a:p>
          <a:p>
            <a:pPr>
              <a:lnSpc>
                <a:spcPct val="80000"/>
              </a:lnSpc>
              <a:buFontTx/>
              <a:buChar char="-"/>
            </a:pPr>
            <a:r>
              <a:rPr lang="hr-HR" sz="2000"/>
              <a:t>Agresivno spriječavanje upale u akutnoj fazi ( RICE protokol )</a:t>
            </a:r>
          </a:p>
          <a:p>
            <a:pPr>
              <a:lnSpc>
                <a:spcPct val="80000"/>
              </a:lnSpc>
              <a:buFontTx/>
              <a:buChar char="-"/>
            </a:pPr>
            <a:r>
              <a:rPr lang="hr-HR" sz="2000"/>
              <a:t>Prekinuti upalnu reakciju prije petog dana od ozljede</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hr-HR"/>
              <a:t>ANATOMSKE LOKACIJE</a:t>
            </a:r>
          </a:p>
        </p:txBody>
      </p:sp>
      <p:sp>
        <p:nvSpPr>
          <p:cNvPr id="30723" name="Rectangle 3"/>
          <p:cNvSpPr>
            <a:spLocks noGrp="1" noChangeArrowheads="1"/>
          </p:cNvSpPr>
          <p:nvPr>
            <p:ph type="body" idx="1"/>
          </p:nvPr>
        </p:nvSpPr>
        <p:spPr/>
        <p:txBody>
          <a:bodyPr/>
          <a:lstStyle/>
          <a:p>
            <a:pPr>
              <a:lnSpc>
                <a:spcPct val="80000"/>
              </a:lnSpc>
            </a:pPr>
            <a:r>
              <a:rPr lang="hr-HR" sz="2000"/>
              <a:t>Miotetivni aparat (miotendinitis,tendinitis,paratenonitis,entezitis )</a:t>
            </a:r>
          </a:p>
          <a:p>
            <a:pPr>
              <a:lnSpc>
                <a:spcPct val="80000"/>
              </a:lnSpc>
            </a:pPr>
            <a:r>
              <a:rPr lang="hr-HR" sz="2000"/>
              <a:t>Mišić ( istegnuća,ruptura,degenerativne promjene u građi mišića i vrst vlakana )</a:t>
            </a:r>
          </a:p>
          <a:p>
            <a:pPr>
              <a:lnSpc>
                <a:spcPct val="80000"/>
              </a:lnSpc>
            </a:pPr>
            <a:r>
              <a:rPr lang="hr-HR" sz="2000"/>
              <a:t>Zglobna čahura (istegnuca,ruptura,degenerativne promjene )</a:t>
            </a:r>
          </a:p>
          <a:p>
            <a:pPr>
              <a:lnSpc>
                <a:spcPct val="80000"/>
              </a:lnSpc>
            </a:pPr>
            <a:r>
              <a:rPr lang="hr-HR" sz="2000"/>
              <a:t>Ligament ( istegnuca,ruptura, degeneracija)</a:t>
            </a:r>
          </a:p>
          <a:p>
            <a:pPr>
              <a:lnSpc>
                <a:spcPct val="80000"/>
              </a:lnSpc>
            </a:pPr>
            <a:r>
              <a:rPr lang="hr-HR" sz="2000"/>
              <a:t>Sluzne vreće u okolici zglobova i mišića ( akutne i kronične upalne promjene )</a:t>
            </a:r>
          </a:p>
          <a:p>
            <a:pPr>
              <a:lnSpc>
                <a:spcPct val="80000"/>
              </a:lnSpc>
            </a:pPr>
            <a:r>
              <a:rPr lang="hr-HR" sz="2000"/>
              <a:t>Živci ( kanalikularni sindromi zbog kompresije na živac  )</a:t>
            </a:r>
          </a:p>
          <a:p>
            <a:pPr>
              <a:lnSpc>
                <a:spcPct val="80000"/>
              </a:lnSpc>
            </a:pPr>
            <a:r>
              <a:rPr lang="hr-HR" sz="2000"/>
              <a:t>Kost ( stress frakture,  )</a:t>
            </a:r>
          </a:p>
          <a:p>
            <a:pPr>
              <a:lnSpc>
                <a:spcPct val="80000"/>
              </a:lnSpc>
            </a:pPr>
            <a:r>
              <a:rPr lang="hr-HR" sz="2000"/>
              <a:t>Hrskavica ( akutne i kronične promjene )</a:t>
            </a:r>
          </a:p>
          <a:p>
            <a:pPr>
              <a:lnSpc>
                <a:spcPct val="80000"/>
              </a:lnSpc>
            </a:pPr>
            <a:r>
              <a:rPr lang="hr-HR" sz="2000"/>
              <a:t>Krvne žile ( kompresijski sindromi npr TOS, kompresija radijalne ili ulnarne arterija,...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hr-HR" sz="2800"/>
              <a:t>Vrijeme pojave boli i sposobnost bavljenja sportom ( Curwin i Stanish)</a:t>
            </a:r>
          </a:p>
        </p:txBody>
      </p:sp>
      <p:sp>
        <p:nvSpPr>
          <p:cNvPr id="32771" name="Rectangle 3"/>
          <p:cNvSpPr>
            <a:spLocks noGrp="1" noChangeArrowheads="1"/>
          </p:cNvSpPr>
          <p:nvPr>
            <p:ph type="body" sz="half" idx="1"/>
          </p:nvPr>
        </p:nvSpPr>
        <p:spPr/>
        <p:txBody>
          <a:bodyPr/>
          <a:lstStyle/>
          <a:p>
            <a:pPr>
              <a:buFont typeface="Wingdings" pitchFamily="2" charset="2"/>
              <a:buNone/>
            </a:pPr>
            <a:r>
              <a:rPr lang="hr-HR" sz="1400"/>
              <a:t>	</a:t>
            </a:r>
          </a:p>
        </p:txBody>
      </p:sp>
      <p:graphicFrame>
        <p:nvGraphicFramePr>
          <p:cNvPr id="32917" name="Group 149"/>
          <p:cNvGraphicFramePr>
            <a:graphicFrameLocks noGrp="1"/>
          </p:cNvGraphicFramePr>
          <p:nvPr>
            <p:ph sz="half" idx="2"/>
          </p:nvPr>
        </p:nvGraphicFramePr>
        <p:xfrm>
          <a:off x="971550" y="1557338"/>
          <a:ext cx="7715250" cy="4870451"/>
        </p:xfrm>
        <a:graphic>
          <a:graphicData uri="http://schemas.openxmlformats.org/drawingml/2006/table">
            <a:tbl>
              <a:tblPr/>
              <a:tblGrid>
                <a:gridCol w="2571750"/>
                <a:gridCol w="2571750"/>
                <a:gridCol w="2571750"/>
              </a:tblGrid>
              <a:tr h="952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hr-HR" sz="1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STADIJ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hr-HR" sz="1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POJAVA BOLI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hr-HR" sz="1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SPOSOBNOST BAVLJENJA SPORTOM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4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hr-HR" sz="1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Stadij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hr-HR" sz="1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hr-HR" sz="1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normalna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hr-HR" sz="1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Stadij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hr-HR" sz="1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Ekstremna opterećenja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hr-HR" sz="1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normalna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4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hr-HR" sz="1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Stadij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hr-HR" sz="1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Na početku i nakon sportske aktivnosti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hr-HR" sz="1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Normalna ili neznatno smanjena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hr-HR" sz="1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Stadij 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hr-HR" sz="1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U toku i nakon sportske aktivnosti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hr-HR" sz="1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Neznatno smanjena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hr-HR" sz="1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Stadij 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hr-HR" sz="1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U toku sportske aktivnosti. Prisiljava na prekid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hr-HR" sz="1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Znatno smanjena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hr-HR" sz="1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Stadij 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hr-HR" sz="1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U toku normalnih dnevnih aktivnosti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hr-HR" sz="1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Nemoguće bavljenje sportom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hr-HR" sz="4000"/>
              <a:t>Klinička slika –simptomi po redosljedu nastanka</a:t>
            </a:r>
          </a:p>
        </p:txBody>
      </p:sp>
      <p:sp>
        <p:nvSpPr>
          <p:cNvPr id="36867" name="Rectangle 3"/>
          <p:cNvSpPr>
            <a:spLocks noGrp="1" noChangeArrowheads="1"/>
          </p:cNvSpPr>
          <p:nvPr>
            <p:ph type="body" idx="1"/>
          </p:nvPr>
        </p:nvSpPr>
        <p:spPr/>
        <p:txBody>
          <a:bodyPr/>
          <a:lstStyle/>
          <a:p>
            <a:pPr marL="609600" indent="-609600">
              <a:buFont typeface="Wingdings" pitchFamily="2" charset="2"/>
              <a:buAutoNum type="arabicParenR"/>
            </a:pPr>
            <a:r>
              <a:rPr lang="hr-HR" sz="2800"/>
              <a:t>Osjećaj zatezanja</a:t>
            </a:r>
          </a:p>
          <a:p>
            <a:pPr marL="609600" indent="-609600">
              <a:buFont typeface="Wingdings" pitchFamily="2" charset="2"/>
              <a:buAutoNum type="arabicParenR"/>
            </a:pPr>
            <a:r>
              <a:rPr lang="hr-HR" sz="2800"/>
              <a:t>Bol u dijelu ili cijelom miotenzijskom aparatu pri pasivnom ili aktivnom pokretanju</a:t>
            </a:r>
          </a:p>
          <a:p>
            <a:pPr marL="609600" indent="-609600">
              <a:buFont typeface="Wingdings" pitchFamily="2" charset="2"/>
              <a:buAutoNum type="arabicParenR"/>
            </a:pPr>
            <a:r>
              <a:rPr lang="hr-HR" sz="2800"/>
              <a:t>Bol pri kontrakciji mišića protiv otpora</a:t>
            </a:r>
          </a:p>
          <a:p>
            <a:pPr marL="609600" indent="-609600">
              <a:buFont typeface="Wingdings" pitchFamily="2" charset="2"/>
              <a:buAutoNum type="arabicParenR"/>
            </a:pPr>
            <a:r>
              <a:rPr lang="hr-HR" sz="2800"/>
              <a:t>Bol pri normalnoj kontrakciji mišića bez otpora</a:t>
            </a:r>
          </a:p>
          <a:p>
            <a:pPr marL="609600" indent="-609600">
              <a:buFont typeface="Wingdings" pitchFamily="2" charset="2"/>
              <a:buAutoNum type="arabicParenR"/>
            </a:pPr>
            <a:r>
              <a:rPr lang="hr-HR" sz="2800"/>
              <a:t>Bol na palpaciju</a:t>
            </a:r>
          </a:p>
          <a:p>
            <a:pPr marL="609600" indent="-609600">
              <a:buFont typeface="Wingdings" pitchFamily="2" charset="2"/>
              <a:buAutoNum type="arabicParenR"/>
            </a:pPr>
            <a:r>
              <a:rPr lang="hr-HR" sz="2800"/>
              <a:t>Otok</a:t>
            </a:r>
          </a:p>
          <a:p>
            <a:pPr marL="609600" indent="-609600">
              <a:buFont typeface="Wingdings" pitchFamily="2" charset="2"/>
              <a:buAutoNum type="arabicParenR"/>
            </a:pPr>
            <a:r>
              <a:rPr lang="hr-HR" sz="2800"/>
              <a:t>Spontana bol u mirovanju</a:t>
            </a:r>
          </a:p>
          <a:p>
            <a:pPr marL="609600" indent="-609600">
              <a:buFont typeface="Wingdings" pitchFamily="2" charset="2"/>
              <a:buNone/>
            </a:pPr>
            <a:endParaRPr lang="hr-HR" sz="280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hr-HR"/>
              <a:t>DIJAGNOSTIČKE METODE</a:t>
            </a:r>
          </a:p>
        </p:txBody>
      </p:sp>
      <p:sp>
        <p:nvSpPr>
          <p:cNvPr id="37891" name="Rectangle 3"/>
          <p:cNvSpPr>
            <a:spLocks noGrp="1" noChangeArrowheads="1"/>
          </p:cNvSpPr>
          <p:nvPr>
            <p:ph type="body" idx="1"/>
          </p:nvPr>
        </p:nvSpPr>
        <p:spPr/>
        <p:txBody>
          <a:bodyPr/>
          <a:lstStyle/>
          <a:p>
            <a:r>
              <a:rPr lang="hr-HR"/>
              <a:t>Radiološka dijagnostika</a:t>
            </a:r>
          </a:p>
          <a:p>
            <a:r>
              <a:rPr lang="hr-HR"/>
              <a:t>CT i MR</a:t>
            </a:r>
          </a:p>
          <a:p>
            <a:r>
              <a:rPr lang="hr-HR"/>
              <a:t>Scintigrafija</a:t>
            </a:r>
          </a:p>
          <a:p>
            <a:r>
              <a:rPr lang="hr-HR"/>
              <a:t>Ultrazvučna dijagnostika</a:t>
            </a:r>
          </a:p>
          <a:p>
            <a:r>
              <a:rPr lang="hr-HR"/>
              <a:t>Termografija</a:t>
            </a:r>
          </a:p>
          <a:p>
            <a:r>
              <a:rPr lang="hr-HR"/>
              <a:t>artroskopija</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hr-HR"/>
              <a:t>LIJEČENJE</a:t>
            </a:r>
          </a:p>
        </p:txBody>
      </p:sp>
      <p:sp>
        <p:nvSpPr>
          <p:cNvPr id="38915" name="Rectangle 3"/>
          <p:cNvSpPr>
            <a:spLocks noGrp="1" noChangeArrowheads="1"/>
          </p:cNvSpPr>
          <p:nvPr>
            <p:ph type="body" idx="1"/>
          </p:nvPr>
        </p:nvSpPr>
        <p:spPr/>
        <p:txBody>
          <a:bodyPr/>
          <a:lstStyle/>
          <a:p>
            <a:r>
              <a:rPr lang="hr-HR"/>
              <a:t>NEOPERATIVNO</a:t>
            </a:r>
          </a:p>
          <a:p>
            <a:r>
              <a:rPr lang="hr-HR"/>
              <a:t>OPERATIVNO</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hr-HR" sz="4000"/>
              <a:t>SINDROMI PRENAPREZANJA U VESLANJU</a:t>
            </a:r>
          </a:p>
        </p:txBody>
      </p:sp>
      <p:sp>
        <p:nvSpPr>
          <p:cNvPr id="39939" name="Rectangle 3"/>
          <p:cNvSpPr>
            <a:spLocks noGrp="1" noChangeArrowheads="1"/>
          </p:cNvSpPr>
          <p:nvPr>
            <p:ph type="body" idx="1"/>
          </p:nvPr>
        </p:nvSpPr>
        <p:spPr/>
        <p:txBody>
          <a:bodyPr/>
          <a:lstStyle/>
          <a:p>
            <a:endParaRPr lang="sr-Latn-CS"/>
          </a:p>
        </p:txBody>
      </p:sp>
      <p:pic>
        <p:nvPicPr>
          <p:cNvPr id="39941" name="Picture 5" descr="Drive2"/>
          <p:cNvPicPr>
            <a:picLocks noChangeAspect="1" noChangeArrowheads="1"/>
          </p:cNvPicPr>
          <p:nvPr/>
        </p:nvPicPr>
        <p:blipFill>
          <a:blip r:embed="rId2" cstate="print"/>
          <a:srcRect/>
          <a:stretch>
            <a:fillRect/>
          </a:stretch>
        </p:blipFill>
        <p:spPr bwMode="auto">
          <a:xfrm>
            <a:off x="395288" y="1484313"/>
            <a:ext cx="8280400" cy="4664075"/>
          </a:xfrm>
          <a:prstGeom prst="rect">
            <a:avLst/>
          </a:prstGeom>
          <a:noFill/>
        </p:spPr>
      </p:pic>
      <p:sp>
        <p:nvSpPr>
          <p:cNvPr id="39942" name="Text Box 6"/>
          <p:cNvSpPr txBox="1">
            <a:spLocks noChangeArrowheads="1"/>
          </p:cNvSpPr>
          <p:nvPr/>
        </p:nvSpPr>
        <p:spPr bwMode="auto">
          <a:xfrm>
            <a:off x="808038" y="1617663"/>
            <a:ext cx="184150" cy="396875"/>
          </a:xfrm>
          <a:prstGeom prst="rect">
            <a:avLst/>
          </a:prstGeom>
          <a:noFill/>
          <a:ln w="9525">
            <a:noFill/>
            <a:miter lim="800000"/>
            <a:headEnd/>
            <a:tailEnd/>
          </a:ln>
          <a:effectLst/>
        </p:spPr>
        <p:txBody>
          <a:bodyPr wrap="none">
            <a:spAutoFit/>
          </a:bodyPr>
          <a:lstStyle/>
          <a:p>
            <a:endParaRPr lang="sr-Latn-CS" sz="2000">
              <a:solidFill>
                <a:srgbClr val="FFFFFF"/>
              </a:solidFill>
              <a:latin typeface="Tahoma" pitchFamily="34" charset="0"/>
            </a:endParaRPr>
          </a:p>
        </p:txBody>
      </p:sp>
      <p:sp>
        <p:nvSpPr>
          <p:cNvPr id="39943" name="Text Box 7"/>
          <p:cNvSpPr txBox="1">
            <a:spLocks noChangeArrowheads="1"/>
          </p:cNvSpPr>
          <p:nvPr/>
        </p:nvSpPr>
        <p:spPr bwMode="auto">
          <a:xfrm>
            <a:off x="808038" y="1685925"/>
            <a:ext cx="184150" cy="228600"/>
          </a:xfrm>
          <a:prstGeom prst="rect">
            <a:avLst/>
          </a:prstGeom>
          <a:noFill/>
          <a:ln w="9525">
            <a:noFill/>
            <a:miter lim="800000"/>
            <a:headEnd/>
            <a:tailEnd/>
          </a:ln>
          <a:effectLst/>
        </p:spPr>
        <p:txBody>
          <a:bodyPr wrap="none">
            <a:spAutoFit/>
          </a:bodyPr>
          <a:lstStyle/>
          <a:p>
            <a:endParaRPr lang="sr-Latn-CS" sz="900">
              <a:solidFill>
                <a:srgbClr val="FFFFFF"/>
              </a:solidFill>
              <a:latin typeface="Tahoma"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9710" name="Group 142"/>
          <p:cNvGraphicFramePr>
            <a:graphicFrameLocks noGrp="1"/>
          </p:cNvGraphicFramePr>
          <p:nvPr/>
        </p:nvGraphicFramePr>
        <p:xfrm>
          <a:off x="468313" y="1890713"/>
          <a:ext cx="8280400" cy="4379913"/>
        </p:xfrm>
        <a:graphic>
          <a:graphicData uri="http://schemas.openxmlformats.org/drawingml/2006/table">
            <a:tbl>
              <a:tblPr/>
              <a:tblGrid>
                <a:gridCol w="1219200"/>
                <a:gridCol w="1125537"/>
                <a:gridCol w="1444625"/>
                <a:gridCol w="2833688"/>
                <a:gridCol w="1657350"/>
              </a:tblGrid>
              <a:tr h="3413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300" b="1" i="0" u="none" strike="noStrike" cap="none" normalizeH="0" baseline="0" smtClean="0">
                          <a:ln>
                            <a:noFill/>
                          </a:ln>
                          <a:solidFill>
                            <a:schemeClr val="tx1"/>
                          </a:solidFill>
                          <a:effectLst/>
                          <a:latin typeface="Arial" charset="0"/>
                          <a:ea typeface="Times New Roman" pitchFamily="18" charset="0"/>
                          <a:cs typeface="Arial" charset="0"/>
                        </a:rPr>
                        <a:t>Referenca</a:t>
                      </a:r>
                      <a:endParaRPr kumimoji="0" lang="hr-HR" sz="13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300" b="1" i="0" u="none" strike="noStrike" cap="none" normalizeH="0" baseline="0" smtClean="0">
                          <a:ln>
                            <a:noFill/>
                          </a:ln>
                          <a:solidFill>
                            <a:schemeClr val="tx1"/>
                          </a:solidFill>
                          <a:effectLst/>
                          <a:latin typeface="Arial" charset="0"/>
                          <a:ea typeface="Times New Roman" pitchFamily="18" charset="0"/>
                          <a:cs typeface="Arial" charset="0"/>
                        </a:rPr>
                        <a:t>Ispitanici</a:t>
                      </a:r>
                      <a:endParaRPr kumimoji="0" lang="hr-HR" sz="13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300" b="1" i="0" u="none" strike="noStrike" cap="none" normalizeH="0" baseline="0" smtClean="0">
                          <a:ln>
                            <a:noFill/>
                          </a:ln>
                          <a:solidFill>
                            <a:schemeClr val="tx1"/>
                          </a:solidFill>
                          <a:effectLst/>
                          <a:latin typeface="Arial" charset="0"/>
                          <a:ea typeface="Times New Roman" pitchFamily="18" charset="0"/>
                          <a:cs typeface="Arial" charset="0"/>
                        </a:rPr>
                        <a:t>Program</a:t>
                      </a:r>
                      <a:endParaRPr kumimoji="0" lang="hr-HR" sz="13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300" b="1" i="0" u="none" strike="noStrike" cap="none" normalizeH="0" baseline="0" smtClean="0">
                          <a:ln>
                            <a:noFill/>
                          </a:ln>
                          <a:solidFill>
                            <a:schemeClr val="tx1"/>
                          </a:solidFill>
                          <a:effectLst/>
                          <a:latin typeface="Arial" charset="0"/>
                          <a:ea typeface="Times New Roman" pitchFamily="18" charset="0"/>
                          <a:cs typeface="Arial" charset="0"/>
                        </a:rPr>
                        <a:t>Rezultati</a:t>
                      </a:r>
                      <a:endParaRPr kumimoji="0" lang="hr-HR" sz="13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300" b="1" i="0" u="none" strike="noStrike" cap="none" normalizeH="0" baseline="0" smtClean="0">
                          <a:ln>
                            <a:noFill/>
                          </a:ln>
                          <a:solidFill>
                            <a:schemeClr val="tx1"/>
                          </a:solidFill>
                          <a:effectLst/>
                          <a:latin typeface="Arial" charset="0"/>
                          <a:ea typeface="Times New Roman" pitchFamily="18" charset="0"/>
                          <a:cs typeface="Arial" charset="0"/>
                        </a:rPr>
                        <a:t>Zaključak</a:t>
                      </a:r>
                      <a:endParaRPr kumimoji="0" lang="hr-HR" sz="13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14782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300" b="0" i="0" u="none" strike="noStrike" cap="none" normalizeH="0" baseline="0" smtClean="0">
                          <a:ln>
                            <a:noFill/>
                          </a:ln>
                          <a:solidFill>
                            <a:schemeClr val="tx1"/>
                          </a:solidFill>
                          <a:effectLst/>
                          <a:latin typeface="Arial" charset="0"/>
                          <a:ea typeface="Times New Roman" pitchFamily="18" charset="0"/>
                          <a:cs typeface="Arial" charset="0"/>
                        </a:rPr>
                        <a:t>Vrijens, 1978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Times New Roman" pitchFamily="18" charset="0"/>
                          <a:cs typeface="Arial" charset="0"/>
                        </a:rPr>
                        <a:t>E1=16 (10 g)</a:t>
                      </a:r>
                      <a:endParaRPr kumimoji="0" lang="hr-HR"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Times New Roman" pitchFamily="18" charset="0"/>
                          <a:cs typeface="Arial" charset="0"/>
                        </a:rPr>
                        <a:t>E2=12 (17 g)</a:t>
                      </a:r>
                      <a:endParaRPr kumimoji="0" lang="hr-HR"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hr-H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300" b="0" i="0" u="none" strike="noStrike" cap="none" normalizeH="0" baseline="0" smtClean="0">
                          <a:ln>
                            <a:noFill/>
                          </a:ln>
                          <a:solidFill>
                            <a:schemeClr val="tx1"/>
                          </a:solidFill>
                          <a:effectLst/>
                          <a:latin typeface="Arial" charset="0"/>
                          <a:ea typeface="Times New Roman" pitchFamily="18" charset="0"/>
                          <a:cs typeface="Arial" charset="0"/>
                        </a:rPr>
                        <a:t>Kružno; 8 vježbi; 8-12 rep; 75%1RM; 3xtjedno; 8 tjedana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300" b="0" i="0" u="none" strike="noStrike" cap="none" normalizeH="0" baseline="0" smtClean="0">
                          <a:ln>
                            <a:noFill/>
                          </a:ln>
                          <a:solidFill>
                            <a:schemeClr val="tx1"/>
                          </a:solidFill>
                          <a:effectLst/>
                          <a:latin typeface="Arial" charset="0"/>
                          <a:ea typeface="Times New Roman" pitchFamily="18" charset="0"/>
                          <a:cs typeface="Arial" charset="0"/>
                        </a:rPr>
                        <a:t>E1: Neznatne promjene osim trbuh i lumbalni (izometrija)</a:t>
                      </a:r>
                      <a:endParaRPr kumimoji="0" lang="hr-HR" sz="13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300" b="0" i="0" u="none" strike="noStrike" cap="none" normalizeH="0" baseline="0" smtClean="0">
                          <a:ln>
                            <a:noFill/>
                          </a:ln>
                          <a:solidFill>
                            <a:schemeClr val="tx1"/>
                          </a:solidFill>
                          <a:effectLst/>
                          <a:latin typeface="Arial" charset="0"/>
                          <a:ea typeface="Times New Roman" pitchFamily="18" charset="0"/>
                          <a:cs typeface="Arial" charset="0"/>
                        </a:rPr>
                        <a:t>E2: Značajan napredak u svim mjerama + napredak u opsezima</a:t>
                      </a:r>
                      <a:endParaRPr kumimoji="0" lang="hr-HR" sz="13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300" b="1" i="0" u="none" strike="noStrike" cap="none" normalizeH="0" baseline="0" smtClean="0">
                          <a:ln>
                            <a:noFill/>
                          </a:ln>
                          <a:solidFill>
                            <a:schemeClr val="tx1"/>
                          </a:solidFill>
                          <a:effectLst/>
                          <a:latin typeface="Arial" charset="0"/>
                          <a:ea typeface="Times New Roman" pitchFamily="18" charset="0"/>
                          <a:cs typeface="Arial" charset="0"/>
                        </a:rPr>
                        <a:t>Značajniji</a:t>
                      </a:r>
                      <a:r>
                        <a:rPr kumimoji="0" lang="hr-HR" sz="1300" b="0" i="0" u="none" strike="noStrike" cap="none" normalizeH="0" baseline="0" smtClean="0">
                          <a:ln>
                            <a:noFill/>
                          </a:ln>
                          <a:solidFill>
                            <a:schemeClr val="tx1"/>
                          </a:solidFill>
                          <a:effectLst/>
                          <a:latin typeface="Arial" charset="0"/>
                          <a:ea typeface="Times New Roman" pitchFamily="18" charset="0"/>
                          <a:cs typeface="Arial" charset="0"/>
                        </a:rPr>
                        <a:t> napredak kod starijih dječaka i u mjerama snage i u morfološkim mjerama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782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300" b="0" i="0" u="none" strike="noStrike" cap="none" normalizeH="0" baseline="0" smtClean="0">
                          <a:ln>
                            <a:noFill/>
                          </a:ln>
                          <a:solidFill>
                            <a:schemeClr val="tx1"/>
                          </a:solidFill>
                          <a:effectLst/>
                          <a:latin typeface="Arial" charset="0"/>
                          <a:ea typeface="Times New Roman" pitchFamily="18" charset="0"/>
                          <a:cs typeface="Arial" charset="0"/>
                        </a:rPr>
                        <a:t>Pfeiffer i Francis, 1986.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Times New Roman" pitchFamily="18" charset="0"/>
                          <a:cs typeface="Arial" charset="0"/>
                        </a:rPr>
                        <a:t>E1=15 (10 g)</a:t>
                      </a:r>
                      <a:endParaRPr kumimoji="0" lang="hr-HR"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Times New Roman" pitchFamily="18" charset="0"/>
                          <a:cs typeface="Arial" charset="0"/>
                        </a:rPr>
                        <a:t>E2=15 (13 g)</a:t>
                      </a:r>
                      <a:endParaRPr kumimoji="0" lang="hr-HR"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Times New Roman" pitchFamily="18" charset="0"/>
                          <a:cs typeface="Arial" charset="0"/>
                        </a:rPr>
                        <a:t>E3=15 (20 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300" b="0" i="0" u="none" strike="noStrike" cap="none" normalizeH="0" baseline="0" smtClean="0">
                          <a:ln>
                            <a:noFill/>
                          </a:ln>
                          <a:solidFill>
                            <a:schemeClr val="tx1"/>
                          </a:solidFill>
                          <a:effectLst/>
                          <a:latin typeface="Arial" charset="0"/>
                          <a:ea typeface="Times New Roman" pitchFamily="18" charset="0"/>
                          <a:cs typeface="Arial" charset="0"/>
                        </a:rPr>
                        <a:t>Slobodni utezi; 4 osnovne + 5 dodatnih vježbi; 3x10; 3xtjedno; 9 tjedana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300" b="0" i="0" u="none" strike="noStrike" cap="none" normalizeH="0" baseline="0" smtClean="0">
                          <a:ln>
                            <a:noFill/>
                          </a:ln>
                          <a:solidFill>
                            <a:schemeClr val="tx1"/>
                          </a:solidFill>
                          <a:effectLst/>
                          <a:latin typeface="Arial" charset="0"/>
                          <a:ea typeface="Times New Roman" pitchFamily="18" charset="0"/>
                          <a:cs typeface="Arial" charset="0"/>
                        </a:rPr>
                        <a:t>E1: +29% (m.biceps 120º/s); +17% (m.quadriceps 120º/s)</a:t>
                      </a:r>
                      <a:endParaRPr kumimoji="0" lang="hr-HR" sz="13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300" b="0" i="0" u="none" strike="noStrike" cap="none" normalizeH="0" baseline="0" smtClean="0">
                          <a:ln>
                            <a:noFill/>
                          </a:ln>
                          <a:solidFill>
                            <a:schemeClr val="tx1"/>
                          </a:solidFill>
                          <a:effectLst/>
                          <a:latin typeface="Arial" charset="0"/>
                          <a:ea typeface="Times New Roman" pitchFamily="18" charset="0"/>
                          <a:cs typeface="Arial" charset="0"/>
                        </a:rPr>
                        <a:t>E2: +14% (biceps); +14% (quadriceps)</a:t>
                      </a:r>
                      <a:endParaRPr kumimoji="0" lang="hr-HR" sz="13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300" b="0" i="0" u="none" strike="noStrike" cap="none" normalizeH="0" baseline="0" smtClean="0">
                          <a:ln>
                            <a:noFill/>
                          </a:ln>
                          <a:solidFill>
                            <a:schemeClr val="tx1"/>
                          </a:solidFill>
                          <a:effectLst/>
                          <a:latin typeface="Arial" charset="0"/>
                          <a:ea typeface="Times New Roman" pitchFamily="18" charset="0"/>
                          <a:cs typeface="Arial" charset="0"/>
                        </a:rPr>
                        <a:t>E3: +10% (biceps); 0% (quadriceps)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300" b="1" i="0" u="none" strike="noStrike" cap="none" normalizeH="0" baseline="0" smtClean="0">
                          <a:ln>
                            <a:noFill/>
                          </a:ln>
                          <a:solidFill>
                            <a:schemeClr val="tx1"/>
                          </a:solidFill>
                          <a:effectLst/>
                          <a:latin typeface="Arial" charset="0"/>
                          <a:ea typeface="Times New Roman" pitchFamily="18" charset="0"/>
                          <a:cs typeface="Arial" charset="0"/>
                        </a:rPr>
                        <a:t>Varijabilni</a:t>
                      </a:r>
                      <a:r>
                        <a:rPr kumimoji="0" lang="hr-HR" sz="1300" b="0" i="0" u="none" strike="noStrike" cap="none" normalizeH="0" baseline="0" smtClean="0">
                          <a:ln>
                            <a:noFill/>
                          </a:ln>
                          <a:solidFill>
                            <a:schemeClr val="tx1"/>
                          </a:solidFill>
                          <a:effectLst/>
                          <a:latin typeface="Arial" charset="0"/>
                          <a:ea typeface="Times New Roman" pitchFamily="18" charset="0"/>
                          <a:cs typeface="Arial" charset="0"/>
                        </a:rPr>
                        <a:t> rezultati u napretku po uzrastima, generalno veći napredak kod predpub. uzrasta</a:t>
                      </a:r>
                      <a:endParaRPr kumimoji="0" lang="hr-HR" sz="13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8204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300" b="0" i="0" u="none" strike="noStrike" cap="none" normalizeH="0" baseline="0" smtClean="0">
                          <a:ln>
                            <a:noFill/>
                          </a:ln>
                          <a:solidFill>
                            <a:schemeClr val="tx1"/>
                          </a:solidFill>
                          <a:effectLst/>
                          <a:latin typeface="Arial" charset="0"/>
                          <a:ea typeface="Times New Roman" pitchFamily="18" charset="0"/>
                          <a:cs typeface="Arial" charset="0"/>
                        </a:rPr>
                        <a:t>Lillegard i sur. 1997.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Times New Roman" pitchFamily="18" charset="0"/>
                          <a:cs typeface="Arial" charset="0"/>
                        </a:rPr>
                        <a:t>E1=20 (11 g)</a:t>
                      </a:r>
                      <a:endParaRPr kumimoji="0" lang="hr-HR"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Times New Roman" pitchFamily="18" charset="0"/>
                          <a:cs typeface="Arial" charset="0"/>
                        </a:rPr>
                        <a:t>E2=16 (14 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300" b="0" i="0" u="none" strike="noStrike" cap="none" normalizeH="0" baseline="0" smtClean="0">
                          <a:ln>
                            <a:noFill/>
                          </a:ln>
                          <a:solidFill>
                            <a:schemeClr val="tx1"/>
                          </a:solidFill>
                          <a:effectLst/>
                          <a:latin typeface="Arial" charset="0"/>
                          <a:ea typeface="Times New Roman" pitchFamily="18" charset="0"/>
                          <a:cs typeface="Arial" charset="0"/>
                        </a:rPr>
                        <a:t>Progresivni trening; 3x10; 6vj; 3xtj; 12 tjedana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300" b="0" i="0" u="none" strike="noStrike" cap="none" normalizeH="0" baseline="0" smtClean="0">
                          <a:ln>
                            <a:noFill/>
                          </a:ln>
                          <a:solidFill>
                            <a:schemeClr val="tx1"/>
                          </a:solidFill>
                          <a:effectLst/>
                          <a:latin typeface="Arial" charset="0"/>
                          <a:ea typeface="Times New Roman" pitchFamily="18" charset="0"/>
                          <a:cs typeface="Arial" charset="0"/>
                        </a:rPr>
                        <a:t>Obe skupine značajno napredovale od incijalnog do finalnog mjerenja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r-HR" sz="1300" b="1" i="0" u="none" strike="noStrike" cap="none" normalizeH="0" baseline="0" smtClean="0">
                          <a:ln>
                            <a:noFill/>
                          </a:ln>
                          <a:solidFill>
                            <a:schemeClr val="tx1"/>
                          </a:solidFill>
                          <a:effectLst/>
                          <a:latin typeface="Arial" charset="0"/>
                          <a:ea typeface="Times New Roman" pitchFamily="18" charset="0"/>
                          <a:cs typeface="Arial" charset="0"/>
                        </a:rPr>
                        <a:t>Podjednak</a:t>
                      </a:r>
                      <a:r>
                        <a:rPr kumimoji="0" lang="hr-HR" sz="1300" b="0" i="0" u="none" strike="noStrike" cap="none" normalizeH="0" baseline="0" smtClean="0">
                          <a:ln>
                            <a:noFill/>
                          </a:ln>
                          <a:solidFill>
                            <a:schemeClr val="tx1"/>
                          </a:solidFill>
                          <a:effectLst/>
                          <a:latin typeface="Arial" charset="0"/>
                          <a:ea typeface="Times New Roman" pitchFamily="18" charset="0"/>
                          <a:cs typeface="Arial" charset="0"/>
                        </a:rPr>
                        <a:t> napredak obiju dobnih skupina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370" name="Rectangle 133"/>
          <p:cNvSpPr>
            <a:spLocks noChangeArrowheads="1"/>
          </p:cNvSpPr>
          <p:nvPr/>
        </p:nvSpPr>
        <p:spPr bwMode="auto">
          <a:xfrm>
            <a:off x="1624013" y="4214813"/>
            <a:ext cx="184150" cy="503237"/>
          </a:xfrm>
          <a:prstGeom prst="rect">
            <a:avLst/>
          </a:prstGeom>
          <a:noFill/>
          <a:ln w="9525">
            <a:noFill/>
            <a:miter lim="800000"/>
            <a:headEnd/>
            <a:tailEnd/>
          </a:ln>
          <a:effectLst/>
        </p:spPr>
        <p:txBody>
          <a:bodyPr wrap="none" anchor="ctr">
            <a:spAutoFit/>
          </a:bodyPr>
          <a:lstStyle/>
          <a:p>
            <a:r>
              <a:rPr lang="hr-HR" sz="900"/>
              <a:t/>
            </a:r>
            <a:br>
              <a:rPr lang="hr-HR" sz="900"/>
            </a:br>
            <a:endParaRPr lang="hr-HR">
              <a:latin typeface="Arial" charset="0"/>
            </a:endParaRPr>
          </a:p>
        </p:txBody>
      </p:sp>
      <p:sp>
        <p:nvSpPr>
          <p:cNvPr id="14371" name="Rectangle 139"/>
          <p:cNvSpPr>
            <a:spLocks noGrp="1" noChangeArrowheads="1"/>
          </p:cNvSpPr>
          <p:nvPr>
            <p:ph type="title"/>
          </p:nvPr>
        </p:nvSpPr>
        <p:spPr>
          <a:xfrm>
            <a:off x="468313" y="301625"/>
            <a:ext cx="8215312" cy="1143000"/>
          </a:xfrm>
        </p:spPr>
        <p:txBody>
          <a:bodyPr/>
          <a:lstStyle/>
          <a:p>
            <a:r>
              <a:rPr lang="hr-HR" sz="2200" smtClean="0"/>
              <a:t>Rezultati studija koje su ispitivale učinke treninga s opterećenjem, a provedene su </a:t>
            </a:r>
            <a:r>
              <a:rPr lang="hr-HR" sz="2200" b="1" smtClean="0"/>
              <a:t>paralelno na ispitanicima predpubertetskog i pubertetskog</a:t>
            </a:r>
            <a:r>
              <a:rPr lang="hr-HR" sz="2200" smtClean="0"/>
              <a:t> (ili starijeg) uzrasta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9710"/>
                                        </p:tgtEl>
                                        <p:attrNameLst>
                                          <p:attrName>style.visibility</p:attrName>
                                        </p:attrNameLst>
                                      </p:cBhvr>
                                      <p:to>
                                        <p:strVal val="visible"/>
                                      </p:to>
                                    </p:set>
                                    <p:animEffect transition="in" filter="box(in)">
                                      <p:cBhvr>
                                        <p:cTn id="7" dur="500"/>
                                        <p:tgtEl>
                                          <p:spTgt spid="109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endParaRPr lang="sr-Latn-CS"/>
          </a:p>
        </p:txBody>
      </p:sp>
      <p:sp>
        <p:nvSpPr>
          <p:cNvPr id="40963" name="Rectangle 3"/>
          <p:cNvSpPr>
            <a:spLocks noGrp="1" noChangeArrowheads="1"/>
          </p:cNvSpPr>
          <p:nvPr>
            <p:ph type="body" idx="1"/>
          </p:nvPr>
        </p:nvSpPr>
        <p:spPr/>
        <p:txBody>
          <a:bodyPr/>
          <a:lstStyle/>
          <a:p>
            <a:endParaRPr lang="sr-Latn-CS"/>
          </a:p>
        </p:txBody>
      </p:sp>
      <p:pic>
        <p:nvPicPr>
          <p:cNvPr id="40964" name="Picture 4" descr="CIMG0288-0"/>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hr-HR" sz="4000"/>
              <a:t>NAJČEŠĆI SINDROMI PRENAPREZANJA</a:t>
            </a:r>
          </a:p>
        </p:txBody>
      </p:sp>
      <p:sp>
        <p:nvSpPr>
          <p:cNvPr id="41987" name="Rectangle 3"/>
          <p:cNvSpPr>
            <a:spLocks noGrp="1" noChangeArrowheads="1"/>
          </p:cNvSpPr>
          <p:nvPr>
            <p:ph type="body" idx="1"/>
          </p:nvPr>
        </p:nvSpPr>
        <p:spPr/>
        <p:txBody>
          <a:bodyPr/>
          <a:lstStyle/>
          <a:p>
            <a:r>
              <a:rPr lang="hr-HR"/>
              <a:t>Sindromi prenaprezanja lumbalne kralježnice</a:t>
            </a:r>
          </a:p>
          <a:p>
            <a:r>
              <a:rPr lang="hr-HR"/>
              <a:t>Stress fraktura rebara</a:t>
            </a:r>
          </a:p>
          <a:p>
            <a:r>
              <a:rPr lang="hr-HR"/>
              <a:t>TFL-ITB sindrom</a:t>
            </a:r>
          </a:p>
          <a:p>
            <a:r>
              <a:rPr lang="hr-HR"/>
              <a:t>Tendinitis m. quadriceps femoris</a:t>
            </a:r>
          </a:p>
          <a:p>
            <a:r>
              <a:rPr lang="hr-HR"/>
              <a:t>Veslačka podlaktica</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hr-HR"/>
              <a:t>LOW BACK PAIN</a:t>
            </a:r>
          </a:p>
        </p:txBody>
      </p:sp>
      <p:pic>
        <p:nvPicPr>
          <p:cNvPr id="43011" name="Picture 3"/>
          <p:cNvPicPr>
            <a:picLocks noGrp="1" noChangeAspect="1" noChangeArrowheads="1"/>
          </p:cNvPicPr>
          <p:nvPr>
            <p:ph type="body" idx="1"/>
          </p:nvPr>
        </p:nvPicPr>
        <p:blipFill>
          <a:blip r:embed="rId2" cstate="print"/>
          <a:srcRect/>
          <a:stretch>
            <a:fillRect/>
          </a:stretch>
        </p:blipFill>
        <p:spPr>
          <a:xfrm>
            <a:off x="0" y="188913"/>
            <a:ext cx="9144000" cy="6669087"/>
          </a:xfrm>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endParaRPr lang="sr-Latn-CS"/>
          </a:p>
        </p:txBody>
      </p:sp>
      <p:pic>
        <p:nvPicPr>
          <p:cNvPr id="66563" name="Picture 3"/>
          <p:cNvPicPr>
            <a:picLocks noGrp="1" noChangeAspect="1" noChangeArrowheads="1"/>
          </p:cNvPicPr>
          <p:nvPr>
            <p:ph type="body" idx="1"/>
          </p:nvPr>
        </p:nvPicPr>
        <p:blipFill>
          <a:blip r:embed="rId2" cstate="print"/>
          <a:srcRect/>
          <a:stretch>
            <a:fillRect/>
          </a:stretch>
        </p:blipFill>
        <p:spPr>
          <a:xfrm>
            <a:off x="457200" y="333375"/>
            <a:ext cx="8229600" cy="6191250"/>
          </a:xfr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8" name="Rectangle 6"/>
          <p:cNvSpPr>
            <a:spLocks noGrp="1" noChangeArrowheads="1"/>
          </p:cNvSpPr>
          <p:nvPr>
            <p:ph type="title"/>
          </p:nvPr>
        </p:nvSpPr>
        <p:spPr/>
        <p:txBody>
          <a:bodyPr/>
          <a:lstStyle/>
          <a:p>
            <a:r>
              <a:rPr lang="hr-HR"/>
              <a:t>BOLNI LUMBALNI SINDROM</a:t>
            </a:r>
          </a:p>
        </p:txBody>
      </p:sp>
      <p:sp>
        <p:nvSpPr>
          <p:cNvPr id="44039" name="Rectangle 7"/>
          <p:cNvSpPr>
            <a:spLocks noGrp="1" noChangeArrowheads="1"/>
          </p:cNvSpPr>
          <p:nvPr>
            <p:ph sz="half" idx="1"/>
          </p:nvPr>
        </p:nvSpPr>
        <p:spPr>
          <a:xfrm>
            <a:off x="468313" y="1628775"/>
            <a:ext cx="4038600" cy="4530725"/>
          </a:xfrm>
        </p:spPr>
        <p:txBody>
          <a:bodyPr/>
          <a:lstStyle/>
          <a:p>
            <a:endParaRPr lang="sr-Latn-CS"/>
          </a:p>
        </p:txBody>
      </p:sp>
      <p:pic>
        <p:nvPicPr>
          <p:cNvPr id="44041" name="Picture 9" descr="ImbalancedSkeleton"/>
          <p:cNvPicPr>
            <a:picLocks noGrp="1" noChangeAspect="1" noChangeArrowheads="1"/>
          </p:cNvPicPr>
          <p:nvPr>
            <p:ph sz="half" idx="2"/>
          </p:nvPr>
        </p:nvPicPr>
        <p:blipFill>
          <a:blip r:embed="rId2" cstate="print"/>
          <a:srcRect/>
          <a:stretch>
            <a:fillRect/>
          </a:stretch>
        </p:blipFill>
        <p:spPr>
          <a:xfrm>
            <a:off x="5395913" y="1628775"/>
            <a:ext cx="2532062" cy="4530725"/>
          </a:xfrm>
          <a:noFill/>
          <a:ln/>
        </p:spPr>
      </p:pic>
      <p:pic>
        <p:nvPicPr>
          <p:cNvPr id="44043" name="Picture 11" descr="1374681160204"/>
          <p:cNvPicPr>
            <a:picLocks noChangeAspect="1" noChangeArrowheads="1"/>
          </p:cNvPicPr>
          <p:nvPr/>
        </p:nvPicPr>
        <p:blipFill>
          <a:blip r:embed="rId3" cstate="print"/>
          <a:srcRect/>
          <a:stretch>
            <a:fillRect/>
          </a:stretch>
        </p:blipFill>
        <p:spPr bwMode="auto">
          <a:xfrm>
            <a:off x="468313" y="1628775"/>
            <a:ext cx="4032250" cy="4537075"/>
          </a:xfrm>
          <a:prstGeom prst="rect">
            <a:avLst/>
          </a:prstGeom>
          <a:noFill/>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p:txBody>
          <a:bodyPr/>
          <a:lstStyle/>
          <a:p>
            <a:r>
              <a:rPr lang="hr-HR"/>
              <a:t>ANATOMSKA ODSTUPANJA</a:t>
            </a:r>
          </a:p>
        </p:txBody>
      </p:sp>
      <p:sp>
        <p:nvSpPr>
          <p:cNvPr id="49157" name="Rectangle 5"/>
          <p:cNvSpPr>
            <a:spLocks noGrp="1" noChangeArrowheads="1"/>
          </p:cNvSpPr>
          <p:nvPr>
            <p:ph sz="half" idx="1"/>
          </p:nvPr>
        </p:nvSpPr>
        <p:spPr>
          <a:xfrm>
            <a:off x="468313" y="1628775"/>
            <a:ext cx="4038600" cy="4530725"/>
          </a:xfrm>
        </p:spPr>
        <p:txBody>
          <a:bodyPr/>
          <a:lstStyle/>
          <a:p>
            <a:endParaRPr lang="sr-Latn-CS"/>
          </a:p>
        </p:txBody>
      </p:sp>
      <p:sp>
        <p:nvSpPr>
          <p:cNvPr id="49158" name="Rectangle 6"/>
          <p:cNvSpPr>
            <a:spLocks noGrp="1" noChangeArrowheads="1"/>
          </p:cNvSpPr>
          <p:nvPr>
            <p:ph sz="half" idx="2"/>
          </p:nvPr>
        </p:nvSpPr>
        <p:spPr>
          <a:xfrm>
            <a:off x="4643438" y="1628775"/>
            <a:ext cx="4038600" cy="4530725"/>
          </a:xfrm>
        </p:spPr>
        <p:txBody>
          <a:bodyPr/>
          <a:lstStyle/>
          <a:p>
            <a:endParaRPr lang="sr-Latn-CS"/>
          </a:p>
        </p:txBody>
      </p:sp>
      <p:pic>
        <p:nvPicPr>
          <p:cNvPr id="49160" name="Picture 8" descr="Qangle"/>
          <p:cNvPicPr>
            <a:picLocks noChangeAspect="1" noChangeArrowheads="1"/>
          </p:cNvPicPr>
          <p:nvPr/>
        </p:nvPicPr>
        <p:blipFill>
          <a:blip r:embed="rId2" cstate="print"/>
          <a:srcRect/>
          <a:stretch>
            <a:fillRect/>
          </a:stretch>
        </p:blipFill>
        <p:spPr bwMode="auto">
          <a:xfrm>
            <a:off x="468313" y="1628775"/>
            <a:ext cx="4032250" cy="4535488"/>
          </a:xfrm>
          <a:prstGeom prst="rect">
            <a:avLst/>
          </a:prstGeom>
          <a:noFill/>
        </p:spPr>
      </p:pic>
      <p:pic>
        <p:nvPicPr>
          <p:cNvPr id="49168" name="Picture 16" descr="Q-angle"/>
          <p:cNvPicPr>
            <a:picLocks noChangeAspect="1" noChangeArrowheads="1"/>
          </p:cNvPicPr>
          <p:nvPr/>
        </p:nvPicPr>
        <p:blipFill>
          <a:blip r:embed="rId3" cstate="print"/>
          <a:srcRect/>
          <a:stretch>
            <a:fillRect/>
          </a:stretch>
        </p:blipFill>
        <p:spPr bwMode="auto">
          <a:xfrm>
            <a:off x="4643438" y="1628775"/>
            <a:ext cx="4032250" cy="4537075"/>
          </a:xfrm>
          <a:prstGeom prst="rect">
            <a:avLst/>
          </a:prstGeom>
          <a:noFill/>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p:txBody>
          <a:bodyPr/>
          <a:lstStyle/>
          <a:p>
            <a:r>
              <a:rPr lang="hr-HR"/>
              <a:t>STRESS FRAKTURA REBARA</a:t>
            </a:r>
          </a:p>
        </p:txBody>
      </p:sp>
      <p:sp>
        <p:nvSpPr>
          <p:cNvPr id="51205" name="Rectangle 5"/>
          <p:cNvSpPr>
            <a:spLocks noGrp="1" noChangeArrowheads="1"/>
          </p:cNvSpPr>
          <p:nvPr>
            <p:ph sz="half" idx="1"/>
          </p:nvPr>
        </p:nvSpPr>
        <p:spPr>
          <a:xfrm>
            <a:off x="468313" y="1628775"/>
            <a:ext cx="4038600" cy="4530725"/>
          </a:xfrm>
        </p:spPr>
        <p:txBody>
          <a:bodyPr/>
          <a:lstStyle/>
          <a:p>
            <a:endParaRPr lang="sr-Latn-CS"/>
          </a:p>
        </p:txBody>
      </p:sp>
      <p:sp>
        <p:nvSpPr>
          <p:cNvPr id="51206" name="Rectangle 6"/>
          <p:cNvSpPr>
            <a:spLocks noGrp="1" noChangeArrowheads="1"/>
          </p:cNvSpPr>
          <p:nvPr>
            <p:ph sz="half" idx="2"/>
          </p:nvPr>
        </p:nvSpPr>
        <p:spPr>
          <a:xfrm>
            <a:off x="4643438" y="1628775"/>
            <a:ext cx="4038600" cy="4530725"/>
          </a:xfrm>
        </p:spPr>
        <p:txBody>
          <a:bodyPr/>
          <a:lstStyle/>
          <a:p>
            <a:endParaRPr lang="sr-Latn-CS"/>
          </a:p>
        </p:txBody>
      </p:sp>
      <p:pic>
        <p:nvPicPr>
          <p:cNvPr id="51208" name="Picture 8" descr="2004_08_20_15_45_54_706"/>
          <p:cNvPicPr>
            <a:picLocks noChangeAspect="1" noChangeArrowheads="1"/>
          </p:cNvPicPr>
          <p:nvPr/>
        </p:nvPicPr>
        <p:blipFill>
          <a:blip r:embed="rId2" cstate="print"/>
          <a:srcRect/>
          <a:stretch>
            <a:fillRect/>
          </a:stretch>
        </p:blipFill>
        <p:spPr bwMode="auto">
          <a:xfrm>
            <a:off x="539750" y="1700213"/>
            <a:ext cx="3910013" cy="4465637"/>
          </a:xfrm>
          <a:prstGeom prst="rect">
            <a:avLst/>
          </a:prstGeom>
          <a:noFill/>
        </p:spPr>
      </p:pic>
      <p:pic>
        <p:nvPicPr>
          <p:cNvPr id="51212" name="Picture 12" descr="F1"/>
          <p:cNvPicPr>
            <a:picLocks noChangeAspect="1" noChangeArrowheads="1"/>
          </p:cNvPicPr>
          <p:nvPr/>
        </p:nvPicPr>
        <p:blipFill>
          <a:blip r:embed="rId3" cstate="print"/>
          <a:srcRect/>
          <a:stretch>
            <a:fillRect/>
          </a:stretch>
        </p:blipFill>
        <p:spPr bwMode="auto">
          <a:xfrm>
            <a:off x="4643438" y="1628775"/>
            <a:ext cx="4013200" cy="4537075"/>
          </a:xfrm>
          <a:prstGeom prst="rect">
            <a:avLst/>
          </a:prstGeom>
          <a:noFill/>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hr-HR" sz="4000"/>
              <a:t>PIRAMIDA POKRETA</a:t>
            </a:r>
            <a:br>
              <a:rPr lang="hr-HR" sz="4000"/>
            </a:br>
            <a:r>
              <a:rPr lang="hr-HR" sz="4000"/>
              <a:t>OPTIMALNI NALAZ</a:t>
            </a:r>
          </a:p>
        </p:txBody>
      </p:sp>
      <p:pic>
        <p:nvPicPr>
          <p:cNvPr id="55299" name="Picture 3"/>
          <p:cNvPicPr>
            <a:picLocks noGrp="1" noChangeAspect="1" noChangeArrowheads="1"/>
          </p:cNvPicPr>
          <p:nvPr>
            <p:ph type="body" idx="1"/>
          </p:nvPr>
        </p:nvPicPr>
        <p:blipFill>
          <a:blip r:embed="rId2" cstate="print"/>
          <a:srcRect/>
          <a:stretch>
            <a:fillRect/>
          </a:stretch>
        </p:blipFill>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hr-HR" sz="4000"/>
              <a:t>DOMINACIJA FUNKCIONALNOG POKRETA</a:t>
            </a:r>
          </a:p>
        </p:txBody>
      </p:sp>
      <p:pic>
        <p:nvPicPr>
          <p:cNvPr id="56323" name="Picture 3"/>
          <p:cNvPicPr>
            <a:picLocks noGrp="1" noChangeAspect="1" noChangeArrowheads="1"/>
          </p:cNvPicPr>
          <p:nvPr>
            <p:ph type="body" idx="1"/>
          </p:nvPr>
        </p:nvPicPr>
        <p:blipFill>
          <a:blip r:embed="rId2" cstate="print"/>
          <a:srcRect/>
          <a:stretch>
            <a:fillRect/>
          </a:stretch>
        </p:blipFill>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hr-HR" sz="4000"/>
              <a:t>DOMINACIJA BAZIČNOG POKRETA</a:t>
            </a:r>
          </a:p>
        </p:txBody>
      </p:sp>
      <p:pic>
        <p:nvPicPr>
          <p:cNvPr id="57347" name="Picture 3"/>
          <p:cNvPicPr>
            <a:picLocks noGrp="1" noChangeAspect="1" noChangeArrowheads="1"/>
          </p:cNvPicPr>
          <p:nvPr>
            <p:ph type="body" idx="1"/>
          </p:nvPr>
        </p:nvPicPr>
        <p:blipFill>
          <a:blip r:embed="rId2" cstate="print"/>
          <a:srcRect/>
          <a:stretch>
            <a:fillRect/>
          </a:stretch>
        </p:blip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03350" y="260350"/>
            <a:ext cx="7313613" cy="1143000"/>
          </a:xfrm>
        </p:spPr>
        <p:txBody>
          <a:bodyPr/>
          <a:lstStyle/>
          <a:p>
            <a:r>
              <a:rPr lang="hr-HR" sz="2400" smtClean="0"/>
              <a:t>Trening s opterećenjem kod djece i mladih sportaša</a:t>
            </a:r>
            <a:br>
              <a:rPr lang="hr-HR" sz="2400" smtClean="0"/>
            </a:br>
            <a:r>
              <a:rPr lang="hr-HR" sz="3200" smtClean="0"/>
              <a:t>					</a:t>
            </a:r>
            <a:r>
              <a:rPr lang="hr-HR" sz="3200" b="1" smtClean="0"/>
              <a:t>Zašto “DA”?</a:t>
            </a:r>
          </a:p>
        </p:txBody>
      </p:sp>
      <p:sp>
        <p:nvSpPr>
          <p:cNvPr id="15363" name="Rectangle 3"/>
          <p:cNvSpPr>
            <a:spLocks noGrp="1" noChangeArrowheads="1"/>
          </p:cNvSpPr>
          <p:nvPr>
            <p:ph idx="1"/>
          </p:nvPr>
        </p:nvSpPr>
        <p:spPr/>
        <p:txBody>
          <a:bodyPr/>
          <a:lstStyle/>
          <a:p>
            <a:pPr marL="552450" indent="-552450">
              <a:buFont typeface="Wingdings" pitchFamily="2" charset="2"/>
              <a:buAutoNum type="arabicPeriod"/>
            </a:pPr>
            <a:r>
              <a:rPr lang="hr-HR" b="1" smtClean="0"/>
              <a:t>Potencijalne opasnosti</a:t>
            </a:r>
          </a:p>
          <a:p>
            <a:pPr marL="933450" lvl="1" indent="-476250">
              <a:buFont typeface="Wingdings" pitchFamily="2" charset="2"/>
              <a:buAutoNum type="arabicPeriod"/>
            </a:pPr>
            <a:r>
              <a:rPr lang="hr-HR" smtClean="0"/>
              <a:t>Ozljede</a:t>
            </a:r>
          </a:p>
          <a:p>
            <a:pPr marL="933450" lvl="1" indent="-476250">
              <a:buFont typeface="Wingdings" pitchFamily="2" charset="2"/>
              <a:buAutoNum type="arabicPeriod"/>
            </a:pPr>
            <a:r>
              <a:rPr lang="hr-HR" smtClean="0"/>
              <a:t>Potencijalno negativni učinci na rast i razvoj</a:t>
            </a:r>
          </a:p>
          <a:p>
            <a:pPr marL="552450" indent="-552450">
              <a:buFont typeface="Wingdings" pitchFamily="2" charset="2"/>
              <a:buAutoNum type="arabicPeriod"/>
            </a:pPr>
            <a:r>
              <a:rPr lang="hr-HR" b="1" smtClean="0"/>
              <a:t>Pitanje efikasnosti treninga</a:t>
            </a:r>
          </a:p>
          <a:p>
            <a:pPr marL="933450" lvl="1" indent="-476250">
              <a:buFont typeface="Wingdings" pitchFamily="2" charset="2"/>
              <a:buNone/>
            </a:pPr>
            <a:endParaRPr lang="hr-HR" smtClean="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hr-HR" sz="4000"/>
              <a:t>NEDOSTATAK SPECIFIČNOG POKRETA</a:t>
            </a:r>
          </a:p>
        </p:txBody>
      </p:sp>
      <p:pic>
        <p:nvPicPr>
          <p:cNvPr id="58371" name="Picture 3"/>
          <p:cNvPicPr>
            <a:picLocks noGrp="1" noChangeAspect="1" noChangeArrowheads="1"/>
          </p:cNvPicPr>
          <p:nvPr>
            <p:ph type="body" idx="1"/>
          </p:nvPr>
        </p:nvPicPr>
        <p:blipFill>
          <a:blip r:embed="rId2" cstate="print"/>
          <a:srcRect/>
          <a:stretch>
            <a:fillRect/>
          </a:stretch>
        </p:blipFill>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hr-HR"/>
              <a:t>ETIOLOGIJA</a:t>
            </a:r>
          </a:p>
        </p:txBody>
      </p:sp>
      <p:pic>
        <p:nvPicPr>
          <p:cNvPr id="59395" name="Picture 3"/>
          <p:cNvPicPr>
            <a:picLocks noGrp="1" noChangeAspect="1" noChangeArrowheads="1"/>
          </p:cNvPicPr>
          <p:nvPr>
            <p:ph type="body" idx="1"/>
          </p:nvPr>
        </p:nvPicPr>
        <p:blipFill>
          <a:blip r:embed="rId2" cstate="print"/>
          <a:srcRect/>
          <a:stretch>
            <a:fillRect/>
          </a:stretch>
        </p:blipFill>
        <p:spPr>
          <a:xfrm>
            <a:off x="457200" y="1600200"/>
            <a:ext cx="8229600" cy="5068888"/>
          </a:xfrm>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hr-HR" sz="4000"/>
              <a:t>TRAUMATSKI OŠTEĆEN ZGLOB</a:t>
            </a:r>
          </a:p>
        </p:txBody>
      </p:sp>
      <p:pic>
        <p:nvPicPr>
          <p:cNvPr id="68611" name="Picture 3"/>
          <p:cNvPicPr>
            <a:picLocks noGrp="1" noChangeAspect="1" noChangeArrowheads="1"/>
          </p:cNvPicPr>
          <p:nvPr>
            <p:ph type="body" idx="1"/>
          </p:nvPr>
        </p:nvPicPr>
        <p:blipFill>
          <a:blip r:embed="rId2" cstate="print"/>
          <a:srcRect/>
          <a:stretch>
            <a:fillRect/>
          </a:stretch>
        </p:blipFill>
        <p:spPr>
          <a:xfrm>
            <a:off x="1908175" y="1628775"/>
            <a:ext cx="5483225" cy="4357688"/>
          </a:xfrm>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endParaRPr lang="sr-Latn-CS"/>
          </a:p>
        </p:txBody>
      </p:sp>
      <p:pic>
        <p:nvPicPr>
          <p:cNvPr id="60419" name="Picture 3"/>
          <p:cNvPicPr>
            <a:picLocks noGrp="1" noChangeAspect="1" noChangeArrowheads="1"/>
          </p:cNvPicPr>
          <p:nvPr>
            <p:ph type="body" idx="1"/>
          </p:nvPr>
        </p:nvPicPr>
        <p:blipFill>
          <a:blip r:embed="rId2" cstate="print"/>
          <a:srcRect/>
          <a:stretch>
            <a:fillRect/>
          </a:stretch>
        </p:blipFill>
        <p:spPr>
          <a:xfrm>
            <a:off x="457200" y="333375"/>
            <a:ext cx="8229600" cy="6524625"/>
          </a:xfrm>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hr-HR"/>
              <a:t>KINEMATIKA ZGLOBA-PICR </a:t>
            </a:r>
          </a:p>
        </p:txBody>
      </p:sp>
      <p:pic>
        <p:nvPicPr>
          <p:cNvPr id="61443" name="Picture 3"/>
          <p:cNvPicPr>
            <a:picLocks noGrp="1" noChangeAspect="1" noChangeArrowheads="1"/>
          </p:cNvPicPr>
          <p:nvPr>
            <p:ph type="body" idx="1"/>
          </p:nvPr>
        </p:nvPicPr>
        <p:blipFill>
          <a:blip r:embed="rId2" cstate="print"/>
          <a:srcRect/>
          <a:stretch>
            <a:fillRect/>
          </a:stretch>
        </p:blipFill>
        <p:spPr>
          <a:xfrm>
            <a:off x="2484438" y="2420938"/>
            <a:ext cx="3959225" cy="3744912"/>
          </a:xfrm>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hr-HR"/>
              <a:t>RAMENI ZGLOB- PICR</a:t>
            </a:r>
          </a:p>
        </p:txBody>
      </p:sp>
      <p:pic>
        <p:nvPicPr>
          <p:cNvPr id="62467" name="Picture 3"/>
          <p:cNvPicPr>
            <a:picLocks noGrp="1" noChangeAspect="1" noChangeArrowheads="1"/>
          </p:cNvPicPr>
          <p:nvPr>
            <p:ph type="body" idx="1"/>
          </p:nvPr>
        </p:nvPicPr>
        <p:blipFill>
          <a:blip r:embed="rId2" cstate="print"/>
          <a:srcRect/>
          <a:stretch>
            <a:fillRect/>
          </a:stretch>
        </p:blipFill>
        <p:spPr>
          <a:xfrm>
            <a:off x="2195513" y="1557338"/>
            <a:ext cx="4049712" cy="5084762"/>
          </a:xfrm>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hr-HR"/>
              <a:t>KUK PICR/DSM</a:t>
            </a:r>
          </a:p>
        </p:txBody>
      </p:sp>
      <p:pic>
        <p:nvPicPr>
          <p:cNvPr id="63491" name="Picture 3"/>
          <p:cNvPicPr>
            <a:picLocks noGrp="1" noChangeAspect="1" noChangeArrowheads="1"/>
          </p:cNvPicPr>
          <p:nvPr>
            <p:ph type="body" idx="1"/>
          </p:nvPr>
        </p:nvPicPr>
        <p:blipFill>
          <a:blip r:embed="rId2" cstate="print"/>
          <a:srcRect/>
          <a:stretch>
            <a:fillRect/>
          </a:stretch>
        </p:blipFill>
        <p:spPr>
          <a:xfrm>
            <a:off x="457200" y="1600200"/>
            <a:ext cx="8229600" cy="4852988"/>
          </a:xfrm>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hr-HR"/>
              <a:t>ATROFIJA MIŠIĆA</a:t>
            </a:r>
          </a:p>
        </p:txBody>
      </p:sp>
      <p:pic>
        <p:nvPicPr>
          <p:cNvPr id="64515" name="Picture 3"/>
          <p:cNvPicPr>
            <a:picLocks noGrp="1" noChangeAspect="1" noChangeArrowheads="1"/>
          </p:cNvPicPr>
          <p:nvPr>
            <p:ph type="body" idx="1"/>
          </p:nvPr>
        </p:nvPicPr>
        <p:blipFill>
          <a:blip r:embed="rId2" cstate="print"/>
          <a:srcRect/>
          <a:stretch>
            <a:fillRect/>
          </a:stretch>
        </p:blipFill>
        <p:spPr>
          <a:xfrm>
            <a:off x="457200" y="1600200"/>
            <a:ext cx="8229600" cy="5257800"/>
          </a:xfrm>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hr-HR" sz="4000"/>
              <a:t>SARKOMERA SHEMATSKI PRIKAZ</a:t>
            </a:r>
          </a:p>
        </p:txBody>
      </p:sp>
      <p:sp>
        <p:nvSpPr>
          <p:cNvPr id="65539" name="Rectangle 3"/>
          <p:cNvSpPr>
            <a:spLocks noGrp="1" noChangeArrowheads="1"/>
          </p:cNvSpPr>
          <p:nvPr>
            <p:ph type="body" idx="1"/>
          </p:nvPr>
        </p:nvSpPr>
        <p:spPr/>
        <p:txBody>
          <a:bodyPr/>
          <a:lstStyle/>
          <a:p>
            <a:endParaRPr lang="sr-Latn-CS"/>
          </a:p>
        </p:txBody>
      </p:sp>
      <p:pic>
        <p:nvPicPr>
          <p:cNvPr id="65540" name="Picture 4"/>
          <p:cNvPicPr>
            <a:picLocks noChangeAspect="1" noChangeArrowheads="1"/>
          </p:cNvPicPr>
          <p:nvPr/>
        </p:nvPicPr>
        <p:blipFill>
          <a:blip r:embed="rId2" cstate="print"/>
          <a:srcRect/>
          <a:stretch>
            <a:fillRect/>
          </a:stretch>
        </p:blipFill>
        <p:spPr bwMode="auto">
          <a:xfrm>
            <a:off x="539750" y="1412875"/>
            <a:ext cx="8135938" cy="4657725"/>
          </a:xfrm>
          <a:prstGeom prst="rect">
            <a:avLst/>
          </a:prstGeom>
          <a:noFill/>
          <a:ln w="9525">
            <a:noFill/>
            <a:miter lim="800000"/>
            <a:headEnd/>
            <a:tailEnd/>
          </a:ln>
          <a:effectLst/>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p:txBody>
          <a:bodyPr/>
          <a:lstStyle/>
          <a:p>
            <a:r>
              <a:rPr lang="hr-HR" sz="4000"/>
              <a:t>KINEZIOPATOLOŠKI MODEL</a:t>
            </a:r>
            <a:br>
              <a:rPr lang="hr-HR" sz="4000"/>
            </a:br>
            <a:r>
              <a:rPr lang="hr-HR" sz="4000"/>
              <a:t>S. Sahrmann</a:t>
            </a:r>
          </a:p>
        </p:txBody>
      </p:sp>
      <p:sp>
        <p:nvSpPr>
          <p:cNvPr id="69637" name="Rectangle 5"/>
          <p:cNvSpPr>
            <a:spLocks noGrp="1" noChangeArrowheads="1"/>
          </p:cNvSpPr>
          <p:nvPr>
            <p:ph type="body" sz="half" idx="1"/>
          </p:nvPr>
        </p:nvSpPr>
        <p:spPr/>
        <p:txBody>
          <a:bodyPr/>
          <a:lstStyle/>
          <a:p>
            <a:pPr>
              <a:lnSpc>
                <a:spcPct val="80000"/>
              </a:lnSpc>
            </a:pPr>
            <a:r>
              <a:rPr lang="hr-HR" sz="2400"/>
              <a:t>Ponavljani pokret dovodi do oštećenja tkiva</a:t>
            </a:r>
          </a:p>
          <a:p>
            <a:pPr>
              <a:lnSpc>
                <a:spcPct val="80000"/>
              </a:lnSpc>
            </a:pPr>
            <a:r>
              <a:rPr lang="hr-HR" sz="2400"/>
              <a:t>Posturalna nepravilnost</a:t>
            </a:r>
          </a:p>
          <a:p>
            <a:pPr>
              <a:lnSpc>
                <a:spcPct val="80000"/>
              </a:lnSpc>
            </a:pPr>
            <a:r>
              <a:rPr lang="hr-HR" sz="2400"/>
              <a:t>Zglob razvija DSM</a:t>
            </a:r>
          </a:p>
          <a:p>
            <a:pPr>
              <a:lnSpc>
                <a:spcPct val="80000"/>
              </a:lnSpc>
            </a:pPr>
            <a:r>
              <a:rPr lang="hr-HR" sz="2400"/>
              <a:t>Odstupanje od PICR</a:t>
            </a:r>
          </a:p>
          <a:p>
            <a:pPr>
              <a:lnSpc>
                <a:spcPct val="80000"/>
              </a:lnSpc>
            </a:pPr>
            <a:r>
              <a:rPr lang="hr-HR" sz="2400"/>
              <a:t>Najslabija karika u lancu unutar višezglobnih sistema</a:t>
            </a:r>
          </a:p>
          <a:p>
            <a:pPr>
              <a:lnSpc>
                <a:spcPct val="80000"/>
              </a:lnSpc>
            </a:pPr>
            <a:r>
              <a:rPr lang="hr-HR" sz="2400"/>
              <a:t>Disocijacija krivulje napetost –snaga -sinergisti</a:t>
            </a:r>
          </a:p>
          <a:p>
            <a:pPr>
              <a:lnSpc>
                <a:spcPct val="80000"/>
              </a:lnSpc>
            </a:pPr>
            <a:r>
              <a:rPr lang="hr-HR" sz="2400"/>
              <a:t>Cilj je detektirati i tretirati</a:t>
            </a:r>
          </a:p>
          <a:p>
            <a:pPr>
              <a:lnSpc>
                <a:spcPct val="80000"/>
              </a:lnSpc>
            </a:pPr>
            <a:r>
              <a:rPr lang="hr-HR" sz="2400"/>
              <a:t> DSM</a:t>
            </a:r>
          </a:p>
        </p:txBody>
      </p:sp>
      <p:sp>
        <p:nvSpPr>
          <p:cNvPr id="69638" name="Rectangle 6"/>
          <p:cNvSpPr>
            <a:spLocks noGrp="1" noChangeArrowheads="1"/>
          </p:cNvSpPr>
          <p:nvPr>
            <p:ph type="body" sz="half" idx="2"/>
          </p:nvPr>
        </p:nvSpPr>
        <p:spPr/>
        <p:txBody>
          <a:bodyPr/>
          <a:lstStyle/>
          <a:p>
            <a:pPr>
              <a:lnSpc>
                <a:spcPct val="80000"/>
              </a:lnSpc>
            </a:pPr>
            <a:r>
              <a:rPr lang="hr-HR" sz="2400"/>
              <a:t>Elongirani mišić povećava broj sarkomera i koje se serijski spajaju i razvija“strech weaknes” zbog pomicanja krivulje napetost -snaga u desno</a:t>
            </a:r>
          </a:p>
          <a:p>
            <a:pPr>
              <a:lnSpc>
                <a:spcPct val="80000"/>
              </a:lnSpc>
            </a:pPr>
            <a:r>
              <a:rPr lang="hr-HR" sz="2400"/>
              <a:t>Skraćeni mišić gubi sarkomere,nadopunjuje se vezivnim tkivom i razvija “ aktivnu isuficijenciju zbog pomaka krivulje napetost snaga u- lijevo</a:t>
            </a:r>
          </a:p>
          <a:p>
            <a:pPr>
              <a:lnSpc>
                <a:spcPct val="80000"/>
              </a:lnSpc>
            </a:pPr>
            <a:endParaRPr lang="hr-H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0" y="2043113"/>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93188" name="Object 4"/>
          <p:cNvGraphicFramePr>
            <a:graphicFrameLocks noChangeAspect="1"/>
          </p:cNvGraphicFramePr>
          <p:nvPr/>
        </p:nvGraphicFramePr>
        <p:xfrm>
          <a:off x="179388" y="1484313"/>
          <a:ext cx="8785225" cy="5226050"/>
        </p:xfrm>
        <a:graphic>
          <a:graphicData uri="http://schemas.openxmlformats.org/presentationml/2006/ole">
            <p:oleObj spid="_x0000_s16387" name="Chart" r:id="rId3" imgW="4791097" imgH="2771829" progId="MSGraph.Chart.8">
              <p:embed/>
            </p:oleObj>
          </a:graphicData>
        </a:graphic>
      </p:graphicFrame>
      <p:sp>
        <p:nvSpPr>
          <p:cNvPr id="93189" name="Text Box 5"/>
          <p:cNvSpPr txBox="1">
            <a:spLocks noChangeArrowheads="1"/>
          </p:cNvSpPr>
          <p:nvPr/>
        </p:nvSpPr>
        <p:spPr bwMode="auto">
          <a:xfrm>
            <a:off x="3924300" y="188913"/>
            <a:ext cx="4968875" cy="1614487"/>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hr-HR"/>
              <a:t>EKSP: 9 mj. program judo škole</a:t>
            </a:r>
          </a:p>
          <a:p>
            <a:pPr>
              <a:spcBef>
                <a:spcPct val="50000"/>
              </a:spcBef>
            </a:pPr>
            <a:r>
              <a:rPr lang="hr-HR"/>
              <a:t>KONTR: 9 mj. program sportskih igara</a:t>
            </a:r>
          </a:p>
          <a:p>
            <a:pPr>
              <a:spcBef>
                <a:spcPct val="50000"/>
              </a:spcBef>
            </a:pPr>
            <a:r>
              <a:rPr lang="hr-HR"/>
              <a:t>POPUL: 9 mj. “samo” TZK</a:t>
            </a:r>
          </a:p>
          <a:p>
            <a:pPr>
              <a:spcBef>
                <a:spcPct val="50000"/>
              </a:spcBef>
            </a:pPr>
            <a:r>
              <a:rPr lang="hr-HR"/>
              <a:t>		sve kod 7-god dječaka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3189"/>
                                        </p:tgtEl>
                                        <p:attrNameLst>
                                          <p:attrName>style.visibility</p:attrName>
                                        </p:attrNameLst>
                                      </p:cBhvr>
                                      <p:to>
                                        <p:strVal val="visible"/>
                                      </p:to>
                                    </p:set>
                                    <p:animEffect transition="in" filter="box(in)">
                                      <p:cBhvr>
                                        <p:cTn id="7" dur="500"/>
                                        <p:tgtEl>
                                          <p:spTgt spid="931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3188"/>
                                        </p:tgtEl>
                                        <p:attrNameLst>
                                          <p:attrName>style.visibility</p:attrName>
                                        </p:attrNameLst>
                                      </p:cBhvr>
                                      <p:to>
                                        <p:strVal val="visible"/>
                                      </p:to>
                                    </p:set>
                                    <p:animEffect transition="in" filter="checkerboard(across)">
                                      <p:cBhvr>
                                        <p:cTn id="12" dur="500"/>
                                        <p:tgtEl>
                                          <p:spTgt spid="93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93188" grpId="0"/>
      <p:bldP spid="93189"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hr-HR"/>
              <a:t>Krivulja disocijacije</a:t>
            </a:r>
          </a:p>
        </p:txBody>
      </p:sp>
      <p:pic>
        <p:nvPicPr>
          <p:cNvPr id="71683" name="Picture 3"/>
          <p:cNvPicPr>
            <a:picLocks noGrp="1" noChangeAspect="1" noChangeArrowheads="1"/>
          </p:cNvPicPr>
          <p:nvPr>
            <p:ph type="body" idx="1"/>
          </p:nvPr>
        </p:nvPicPr>
        <p:blipFill>
          <a:blip r:embed="rId2" cstate="print"/>
          <a:srcRect/>
          <a:stretch>
            <a:fillRect/>
          </a:stretch>
        </p:blipFill>
        <p:spPr>
          <a:xfrm>
            <a:off x="457200" y="1484313"/>
            <a:ext cx="8229600" cy="5373687"/>
          </a:xfrm>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hr-HR" sz="4000"/>
              <a:t>NEUROMUSKULARNI MODEL</a:t>
            </a:r>
            <a:br>
              <a:rPr lang="hr-HR" sz="4000"/>
            </a:br>
            <a:r>
              <a:rPr lang="hr-HR" sz="4000"/>
              <a:t>Janda</a:t>
            </a:r>
          </a:p>
        </p:txBody>
      </p:sp>
      <p:sp>
        <p:nvSpPr>
          <p:cNvPr id="72708" name="Rectangle 4"/>
          <p:cNvSpPr>
            <a:spLocks noGrp="1" noChangeArrowheads="1"/>
          </p:cNvSpPr>
          <p:nvPr>
            <p:ph type="body" sz="half" idx="1"/>
          </p:nvPr>
        </p:nvSpPr>
        <p:spPr/>
        <p:txBody>
          <a:bodyPr/>
          <a:lstStyle/>
          <a:p>
            <a:pPr>
              <a:lnSpc>
                <a:spcPct val="80000"/>
              </a:lnSpc>
            </a:pPr>
            <a:r>
              <a:rPr lang="hr-HR" sz="1800"/>
              <a:t>Uska povezanost u funkcioniranju CNS i sustava za kretanje</a:t>
            </a:r>
          </a:p>
          <a:p>
            <a:pPr>
              <a:lnSpc>
                <a:spcPct val="80000"/>
              </a:lnSpc>
            </a:pPr>
            <a:r>
              <a:rPr lang="hr-HR" sz="1800"/>
              <a:t>Optimalna propriocepcija je uvijet funkcije</a:t>
            </a:r>
          </a:p>
          <a:p>
            <a:pPr>
              <a:lnSpc>
                <a:spcPct val="80000"/>
              </a:lnSpc>
            </a:pPr>
            <a:r>
              <a:rPr lang="hr-HR" sz="1800"/>
              <a:t>Specifični i predvidivi mišićni disbalansi koji utječu na sve elemente sustava za kretanje ( zglob,zglobna čahura,...)</a:t>
            </a:r>
          </a:p>
          <a:p>
            <a:pPr>
              <a:lnSpc>
                <a:spcPct val="80000"/>
              </a:lnSpc>
            </a:pPr>
            <a:r>
              <a:rPr lang="hr-HR" sz="1800"/>
              <a:t>Povezanost promjene tzv. Disfunkcije zgloba i predvidivih mišićnih reakcija</a:t>
            </a:r>
          </a:p>
          <a:p>
            <a:pPr>
              <a:lnSpc>
                <a:spcPct val="80000"/>
              </a:lnSpc>
            </a:pPr>
            <a:r>
              <a:rPr lang="hr-HR" sz="1800"/>
              <a:t>Izliječenje se postiže normalizacijom funkcije svih perifernih struktura-položaj zgloba utječe na propriocepciju  i postizanjem balansa izmeču pojedinih mišićnih skupina</a:t>
            </a:r>
          </a:p>
          <a:p>
            <a:pPr>
              <a:lnSpc>
                <a:spcPct val="80000"/>
              </a:lnSpc>
            </a:pPr>
            <a:r>
              <a:rPr lang="hr-HR" sz="1800"/>
              <a:t>Reprogramiranje pokreta</a:t>
            </a:r>
          </a:p>
        </p:txBody>
      </p:sp>
      <p:sp>
        <p:nvSpPr>
          <p:cNvPr id="72709" name="Rectangle 5"/>
          <p:cNvSpPr>
            <a:spLocks noGrp="1" noChangeArrowheads="1"/>
          </p:cNvSpPr>
          <p:nvPr>
            <p:ph type="body" sz="half" idx="2"/>
          </p:nvPr>
        </p:nvSpPr>
        <p:spPr>
          <a:xfrm>
            <a:off x="4643438" y="1628775"/>
            <a:ext cx="4038600" cy="4530725"/>
          </a:xfrm>
        </p:spPr>
        <p:txBody>
          <a:bodyPr/>
          <a:lstStyle/>
          <a:p>
            <a:pPr>
              <a:lnSpc>
                <a:spcPct val="80000"/>
              </a:lnSpc>
            </a:pPr>
            <a:r>
              <a:rPr lang="hr-HR" sz="1800"/>
              <a:t>Disfunkcionalan mišić se ponaša vrlo slično modelu na koji se ponaša mišićni sustav kod centralnog oštećenja CNS-a</a:t>
            </a:r>
          </a:p>
          <a:p>
            <a:pPr>
              <a:lnSpc>
                <a:spcPct val="80000"/>
              </a:lnSpc>
            </a:pPr>
            <a:r>
              <a:rPr lang="hr-HR" sz="1800"/>
              <a:t>Intrizični i ekstrizični utjecaji sistemski djeluju na cijeli sustav za kretanje po refleksnom obrascu</a:t>
            </a:r>
          </a:p>
          <a:p>
            <a:pPr>
              <a:lnSpc>
                <a:spcPct val="80000"/>
              </a:lnSpc>
            </a:pPr>
            <a:r>
              <a:rPr lang="hr-HR" sz="1800"/>
              <a:t>Mišićni disbalans je glavni uzrok kroničnih bolova u sustavu za kretanje- Mišići se djele na hipertonične i hipotonične</a:t>
            </a:r>
          </a:p>
          <a:p>
            <a:pPr>
              <a:lnSpc>
                <a:spcPct val="80000"/>
              </a:lnSpc>
            </a:pPr>
            <a:r>
              <a:rPr lang="hr-HR" sz="1800"/>
              <a:t>Postojanje karakterističnih mišičnih sindroma                           ( ukriženi,gornji,donji... )</a:t>
            </a:r>
          </a:p>
          <a:p>
            <a:pPr>
              <a:lnSpc>
                <a:spcPct val="80000"/>
              </a:lnSpc>
            </a:pPr>
            <a:r>
              <a:rPr lang="hr-HR" sz="1800"/>
              <a:t>EVALUACIJA POKRETA JE VAŽNIJA OD DETEKCIJE DISBALANSA IZOLIRANOG MIŠIĆA ILI MIŠIĆNE SKUPINE</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68313" y="260350"/>
            <a:ext cx="8229600" cy="1143000"/>
          </a:xfrm>
        </p:spPr>
        <p:txBody>
          <a:bodyPr/>
          <a:lstStyle/>
          <a:p>
            <a:r>
              <a:rPr lang="hr-HR"/>
              <a:t>FMS-faktori rizika?</a:t>
            </a:r>
          </a:p>
        </p:txBody>
      </p:sp>
      <p:pic>
        <p:nvPicPr>
          <p:cNvPr id="53251" name="Picture 3"/>
          <p:cNvPicPr>
            <a:picLocks noGrp="1" noChangeAspect="1" noChangeArrowheads="1"/>
          </p:cNvPicPr>
          <p:nvPr>
            <p:ph type="body" idx="1"/>
          </p:nvPr>
        </p:nvPicPr>
        <p:blipFill>
          <a:blip r:embed="rId2" cstate="print"/>
          <a:srcRect/>
          <a:stretch>
            <a:fillRect/>
          </a:stretch>
        </p:blipFill>
        <p:spPr>
          <a:xfrm>
            <a:off x="1979613" y="1412875"/>
            <a:ext cx="5111750" cy="5445125"/>
          </a:xfrm>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sz="quarter"/>
          </p:nvPr>
        </p:nvSpPr>
        <p:spPr/>
        <p:txBody>
          <a:bodyPr/>
          <a:lstStyle/>
          <a:p>
            <a:r>
              <a:rPr lang="hr-HR"/>
              <a:t>Primjeri iz prakse</a:t>
            </a:r>
          </a:p>
        </p:txBody>
      </p:sp>
      <p:pic>
        <p:nvPicPr>
          <p:cNvPr id="74760" name="Picture 8" descr="Trendelburg plus prosiren-0"/>
          <p:cNvPicPr>
            <a:picLocks noGrp="1" noChangeAspect="1" noChangeArrowheads="1"/>
          </p:cNvPicPr>
          <p:nvPr>
            <p:ph sz="quarter" idx="1"/>
          </p:nvPr>
        </p:nvPicPr>
        <p:blipFill>
          <a:blip r:embed="rId2" cstate="print"/>
          <a:srcRect/>
          <a:stretch>
            <a:fillRect/>
          </a:stretch>
        </p:blipFill>
        <p:spPr>
          <a:xfrm>
            <a:off x="468313" y="1125538"/>
            <a:ext cx="2189162" cy="2914650"/>
          </a:xfrm>
          <a:noFill/>
          <a:ln/>
        </p:spPr>
      </p:pic>
      <p:pic>
        <p:nvPicPr>
          <p:cNvPr id="74761" name="Picture 9" descr="potkoljenica pa treadmill obuca-0"/>
          <p:cNvPicPr>
            <a:picLocks noGrp="1" noChangeAspect="1" noChangeArrowheads="1"/>
          </p:cNvPicPr>
          <p:nvPr>
            <p:ph sz="quarter" idx="2"/>
          </p:nvPr>
        </p:nvPicPr>
        <p:blipFill>
          <a:blip r:embed="rId3" cstate="print"/>
          <a:srcRect/>
          <a:stretch>
            <a:fillRect/>
          </a:stretch>
        </p:blipFill>
        <p:spPr>
          <a:xfrm>
            <a:off x="3276600" y="1484313"/>
            <a:ext cx="2919413" cy="2189162"/>
          </a:xfrm>
          <a:noFill/>
          <a:ln/>
        </p:spPr>
      </p:pic>
      <p:pic>
        <p:nvPicPr>
          <p:cNvPr id="74762" name="Picture 10" descr="trup kretnje-0"/>
          <p:cNvPicPr>
            <a:picLocks noGrp="1" noChangeAspect="1" noChangeArrowheads="1"/>
          </p:cNvPicPr>
          <p:nvPr>
            <p:ph sz="quarter" idx="3"/>
          </p:nvPr>
        </p:nvPicPr>
        <p:blipFill>
          <a:blip r:embed="rId4" cstate="print"/>
          <a:srcRect/>
          <a:stretch>
            <a:fillRect/>
          </a:stretch>
        </p:blipFill>
        <p:spPr>
          <a:xfrm>
            <a:off x="3059113" y="4292600"/>
            <a:ext cx="1646237" cy="2189163"/>
          </a:xfrm>
          <a:noFill/>
          <a:ln/>
        </p:spPr>
      </p:pic>
      <p:pic>
        <p:nvPicPr>
          <p:cNvPr id="74763" name="Picture 11" descr="trup kretnje-0"/>
          <p:cNvPicPr>
            <a:picLocks noGrp="1" noChangeAspect="1" noChangeArrowheads="1"/>
          </p:cNvPicPr>
          <p:nvPr>
            <p:ph sz="quarter" idx="4"/>
          </p:nvPr>
        </p:nvPicPr>
        <p:blipFill>
          <a:blip r:embed="rId5" cstate="print"/>
          <a:srcRect/>
          <a:stretch>
            <a:fillRect/>
          </a:stretch>
        </p:blipFill>
        <p:spPr>
          <a:xfrm>
            <a:off x="5364163" y="4076700"/>
            <a:ext cx="1790700" cy="2381250"/>
          </a:xfrm>
          <a:noFill/>
          <a:ln/>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endParaRPr lang="sr-Latn-CS"/>
          </a:p>
        </p:txBody>
      </p:sp>
      <p:sp>
        <p:nvSpPr>
          <p:cNvPr id="87043" name="Rectangle 3"/>
          <p:cNvSpPr>
            <a:spLocks noGrp="1" noChangeArrowheads="1"/>
          </p:cNvSpPr>
          <p:nvPr>
            <p:ph type="body" idx="1"/>
          </p:nvPr>
        </p:nvSpPr>
        <p:spPr/>
        <p:txBody>
          <a:bodyPr/>
          <a:lstStyle/>
          <a:p>
            <a:endParaRPr lang="sr-Latn-CS"/>
          </a:p>
        </p:txBody>
      </p:sp>
      <p:pic>
        <p:nvPicPr>
          <p:cNvPr id="87044" name="Picture 4" descr="sjedeci LL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Rectangle 5"/>
          <p:cNvSpPr>
            <a:spLocks noGrp="1" noChangeArrowheads="1"/>
          </p:cNvSpPr>
          <p:nvPr>
            <p:ph type="title"/>
          </p:nvPr>
        </p:nvSpPr>
        <p:spPr/>
        <p:txBody>
          <a:bodyPr/>
          <a:lstStyle/>
          <a:p>
            <a:endParaRPr lang="sr-Latn-CS"/>
          </a:p>
        </p:txBody>
      </p:sp>
      <p:pic>
        <p:nvPicPr>
          <p:cNvPr id="84996" name="loop obrada.avi">
            <a:hlinkClick r:id="" action="ppaction://media"/>
          </p:cNvPr>
          <p:cNvPicPr>
            <a:picLocks noGrp="1" noRot="1" noChangeAspect="1" noChangeArrowheads="1"/>
          </p:cNvPicPr>
          <p:nvPr>
            <p:ph idx="1"/>
            <a:videoFile r:link="rId1"/>
          </p:nvPr>
        </p:nvPicPr>
        <p:blipFill>
          <a:blip r:embed="rId3" cstate="print"/>
          <a:srcRect/>
          <a:stretch>
            <a:fillRect/>
          </a:stretch>
        </p:blipFill>
        <p:spPr>
          <a:xfrm>
            <a:off x="179388" y="0"/>
            <a:ext cx="8964612" cy="6858000"/>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71" fill="hold"/>
                                        <p:tgtEl>
                                          <p:spTgt spid="8499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4996"/>
                </p:tgtEl>
              </p:cMediaNode>
            </p:video>
            <p:seq concurrent="1" nextAc="seek">
              <p:cTn id="8" restart="whenNotActive" fill="hold" evtFilter="cancelBubble" nodeType="interactiveSeq">
                <p:stCondLst>
                  <p:cond evt="onClick" delay="0">
                    <p:tgtEl>
                      <p:spTgt spid="8499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4996"/>
                                        </p:tgtEl>
                                      </p:cBhvr>
                                    </p:cmd>
                                  </p:childTnLst>
                                </p:cTn>
                              </p:par>
                            </p:childTnLst>
                          </p:cTn>
                        </p:par>
                      </p:childTnLst>
                    </p:cTn>
                  </p:par>
                </p:childTnLst>
              </p:cTn>
              <p:nextCondLst>
                <p:cond evt="onClick" delay="0">
                  <p:tgtEl>
                    <p:spTgt spid="8499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hr-HR" smtClean="0"/>
              <a:t>Konačno …</a:t>
            </a:r>
          </a:p>
        </p:txBody>
      </p:sp>
      <p:sp>
        <p:nvSpPr>
          <p:cNvPr id="95235" name="Rectangle 3"/>
          <p:cNvSpPr>
            <a:spLocks noGrp="1" noChangeArrowheads="1"/>
          </p:cNvSpPr>
          <p:nvPr>
            <p:ph idx="1"/>
          </p:nvPr>
        </p:nvSpPr>
        <p:spPr/>
        <p:txBody>
          <a:bodyPr/>
          <a:lstStyle/>
          <a:p>
            <a:r>
              <a:rPr lang="hr-HR" sz="2500" smtClean="0"/>
              <a:t>Trening s opterećenjem je </a:t>
            </a:r>
            <a:r>
              <a:rPr lang="hr-HR" sz="2500" b="1" smtClean="0"/>
              <a:t>efikasan</a:t>
            </a:r>
            <a:r>
              <a:rPr lang="hr-HR" sz="2500" smtClean="0"/>
              <a:t> u pogledu razvoja snage kod djece i mladih sportaša. </a:t>
            </a:r>
          </a:p>
          <a:p>
            <a:r>
              <a:rPr lang="hr-HR" sz="2500" b="1" smtClean="0"/>
              <a:t>Ne postoje</a:t>
            </a:r>
            <a:r>
              <a:rPr lang="hr-HR" sz="2500" smtClean="0"/>
              <a:t> dokazi da ova vrsta treninga na bilo koji način remeti prirodni, biološki rast i razvoj djece. </a:t>
            </a:r>
          </a:p>
          <a:p>
            <a:r>
              <a:rPr lang="hr-HR" sz="2500" smtClean="0"/>
              <a:t>Trening je </a:t>
            </a:r>
            <a:r>
              <a:rPr lang="hr-HR" sz="2500" b="1" smtClean="0"/>
              <a:t>siguran</a:t>
            </a:r>
            <a:r>
              <a:rPr lang="hr-HR" sz="2500" smtClean="0"/>
              <a:t> i u eksperimentalnim studijama nisu zabilježene ozbiljnije ozljede kao posljedica treninga s teretima.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blinds(horizontal)">
                                      <p:cBhvr>
                                        <p:cTn id="7" dur="500"/>
                                        <p:tgtEl>
                                          <p:spTgt spid="95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5235">
                                            <p:txEl>
                                              <p:pRg st="1" end="1"/>
                                            </p:txEl>
                                          </p:spTgt>
                                        </p:tgtEl>
                                        <p:attrNameLst>
                                          <p:attrName>style.visibility</p:attrName>
                                        </p:attrNameLst>
                                      </p:cBhvr>
                                      <p:to>
                                        <p:strVal val="visible"/>
                                      </p:to>
                                    </p:set>
                                    <p:animEffect transition="in" filter="blinds(horizontal)">
                                      <p:cBhvr>
                                        <p:cTn id="12" dur="500"/>
                                        <p:tgtEl>
                                          <p:spTgt spid="952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5235">
                                            <p:txEl>
                                              <p:pRg st="2" end="2"/>
                                            </p:txEl>
                                          </p:spTgt>
                                        </p:tgtEl>
                                        <p:attrNameLst>
                                          <p:attrName>style.visibility</p:attrName>
                                        </p:attrNameLst>
                                      </p:cBhvr>
                                      <p:to>
                                        <p:strVal val="visible"/>
                                      </p:to>
                                    </p:set>
                                    <p:animEffect transition="in" filter="blinds(horizontal)">
                                      <p:cBhvr>
                                        <p:cTn id="17" dur="500"/>
                                        <p:tgtEl>
                                          <p:spTgt spid="952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hr-HR" smtClean="0"/>
              <a:t>Međutim …</a:t>
            </a:r>
          </a:p>
        </p:txBody>
      </p:sp>
      <p:sp>
        <p:nvSpPr>
          <p:cNvPr id="96259" name="Rectangle 3"/>
          <p:cNvSpPr>
            <a:spLocks noGrp="1" noChangeArrowheads="1"/>
          </p:cNvSpPr>
          <p:nvPr>
            <p:ph idx="1"/>
          </p:nvPr>
        </p:nvSpPr>
        <p:spPr/>
        <p:txBody>
          <a:bodyPr/>
          <a:lstStyle/>
          <a:p>
            <a:r>
              <a:rPr lang="hr-HR" smtClean="0"/>
              <a:t>Drugo je pitanje </a:t>
            </a:r>
            <a:r>
              <a:rPr lang="hr-HR" b="1" smtClean="0"/>
              <a:t>kada</a:t>
            </a:r>
            <a:r>
              <a:rPr lang="hr-HR" smtClean="0"/>
              <a:t> i </a:t>
            </a:r>
            <a:r>
              <a:rPr lang="hr-HR" b="1" smtClean="0"/>
              <a:t>koliko</a:t>
            </a:r>
            <a:r>
              <a:rPr lang="hr-HR" smtClean="0"/>
              <a:t> ga treba primjenjivati jer …</a:t>
            </a:r>
          </a:p>
          <a:p>
            <a:pPr lvl="1"/>
            <a:r>
              <a:rPr lang="hr-HR" smtClean="0"/>
              <a:t>nerijetko se ova vrsta treninga koristi kao JEDINA alternativa “pravom” treningu</a:t>
            </a:r>
          </a:p>
          <a:p>
            <a:pPr lvl="1"/>
            <a:r>
              <a:rPr lang="hr-HR" smtClean="0"/>
              <a:t>vrlo vjerojatno (ustvari sigurno) bi se sasvim pristojni efekti u razvoju snage mogli dobiti i primjenom nekih “nekonvencionalnih” oblika treninga snage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2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l"/>
            <a:r>
              <a:rPr lang="hr-HR" sz="4000" smtClean="0"/>
              <a:t>Primjerice </a:t>
            </a:r>
            <a:r>
              <a:rPr lang="hr-HR" smtClean="0"/>
              <a:t>…</a:t>
            </a:r>
          </a:p>
        </p:txBody>
      </p:sp>
      <p:pic>
        <p:nvPicPr>
          <p:cNvPr id="97285" name="Picture 5" descr="wrestling"/>
          <p:cNvPicPr>
            <a:picLocks noChangeAspect="1" noChangeArrowheads="1"/>
          </p:cNvPicPr>
          <p:nvPr/>
        </p:nvPicPr>
        <p:blipFill>
          <a:blip r:embed="rId3" cstate="print"/>
          <a:srcRect/>
          <a:stretch>
            <a:fillRect/>
          </a:stretch>
        </p:blipFill>
        <p:spPr bwMode="auto">
          <a:xfrm>
            <a:off x="250825" y="1412875"/>
            <a:ext cx="4762500" cy="3543300"/>
          </a:xfrm>
          <a:prstGeom prst="rect">
            <a:avLst/>
          </a:prstGeom>
          <a:ln/>
        </p:spPr>
        <p:style>
          <a:lnRef idx="2">
            <a:schemeClr val="dk1">
              <a:shade val="50000"/>
            </a:schemeClr>
          </a:lnRef>
          <a:fillRef idx="1">
            <a:schemeClr val="dk1"/>
          </a:fillRef>
          <a:effectRef idx="0">
            <a:schemeClr val="dk1"/>
          </a:effectRef>
          <a:fontRef idx="minor">
            <a:schemeClr val="lt1"/>
          </a:fontRef>
        </p:style>
      </p:pic>
      <p:pic>
        <p:nvPicPr>
          <p:cNvPr id="97291" name="Picture 11" descr="Rock climbing kids summer camp, indoor rock climbing, climb facility rock, &#10;belaying, BOY SCOUTS,(Climbing merit badge program) junior climbing camps,  group basic skills,rock climbing gym, Boulder climbing gym"/>
          <p:cNvPicPr>
            <a:picLocks noChangeAspect="1" noChangeArrowheads="1"/>
          </p:cNvPicPr>
          <p:nvPr/>
        </p:nvPicPr>
        <p:blipFill>
          <a:blip r:embed="rId4" cstate="print"/>
          <a:srcRect/>
          <a:stretch>
            <a:fillRect/>
          </a:stretch>
        </p:blipFill>
        <p:spPr bwMode="auto">
          <a:xfrm>
            <a:off x="5541963" y="333375"/>
            <a:ext cx="2965450" cy="4464050"/>
          </a:xfrm>
          <a:prstGeom prst="rect">
            <a:avLst/>
          </a:prstGeom>
          <a:ln/>
        </p:spPr>
        <p:style>
          <a:lnRef idx="2">
            <a:schemeClr val="accent4"/>
          </a:lnRef>
          <a:fillRef idx="1">
            <a:schemeClr val="lt1"/>
          </a:fillRef>
          <a:effectRef idx="0">
            <a:schemeClr val="accent4"/>
          </a:effectRef>
          <a:fontRef idx="minor">
            <a:schemeClr val="dk1"/>
          </a:fontRef>
        </p:style>
      </p:pic>
      <p:pic>
        <p:nvPicPr>
          <p:cNvPr id="97289" name="Picture 9" descr="DSC_0026"/>
          <p:cNvPicPr>
            <a:picLocks noChangeAspect="1" noChangeArrowheads="1"/>
          </p:cNvPicPr>
          <p:nvPr/>
        </p:nvPicPr>
        <p:blipFill>
          <a:blip r:embed="rId5" cstate="print"/>
          <a:srcRect/>
          <a:stretch>
            <a:fillRect/>
          </a:stretch>
        </p:blipFill>
        <p:spPr bwMode="auto">
          <a:xfrm>
            <a:off x="3492500" y="3452813"/>
            <a:ext cx="4787900" cy="3186112"/>
          </a:xfrm>
          <a:prstGeom prst="rect">
            <a:avLst/>
          </a:prstGeom>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28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1500"/>
                                  </p:stCondLst>
                                  <p:childTnLst>
                                    <p:set>
                                      <p:cBhvr>
                                        <p:cTn id="9" dur="1" fill="hold">
                                          <p:stCondLst>
                                            <p:cond delay="0"/>
                                          </p:stCondLst>
                                        </p:cTn>
                                        <p:tgtEl>
                                          <p:spTgt spid="97291"/>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nodeType="afterEffect">
                                  <p:stCondLst>
                                    <p:cond delay="2000"/>
                                  </p:stCondLst>
                                  <p:childTnLst>
                                    <p:set>
                                      <p:cBhvr>
                                        <p:cTn id="12" dur="1" fill="hold">
                                          <p:stCondLst>
                                            <p:cond delay="0"/>
                                          </p:stCondLst>
                                        </p:cTn>
                                        <p:tgtEl>
                                          <p:spTgt spid="97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rtlCol="0">
            <a:normAutofit/>
          </a:bodyPr>
          <a:lstStyle/>
          <a:p>
            <a:pPr fontAlgn="auto">
              <a:spcAft>
                <a:spcPts val="0"/>
              </a:spcAft>
              <a:defRPr/>
            </a:pPr>
            <a:r>
              <a:rPr lang="hr-HR" sz="3600" dirty="0" smtClean="0">
                <a:latin typeface="+mn-lt"/>
              </a:rPr>
              <a:t>Prehrana i prehrambena suplementacija </a:t>
            </a:r>
            <a:r>
              <a:rPr lang="hr-HR" sz="2800" dirty="0" smtClean="0">
                <a:latin typeface="+mn-lt"/>
              </a:rPr>
              <a:t>u „stvarnom” svijetu sporta</a:t>
            </a:r>
            <a:endParaRPr lang="en-GB" sz="2800" dirty="0" smtClean="0">
              <a:latin typeface="+mn-lt"/>
            </a:endParaRPr>
          </a:p>
        </p:txBody>
      </p:sp>
      <p:sp>
        <p:nvSpPr>
          <p:cNvPr id="2051" name="Rectangle 3"/>
          <p:cNvSpPr>
            <a:spLocks noGrp="1" noChangeArrowheads="1"/>
          </p:cNvSpPr>
          <p:nvPr>
            <p:ph type="subTitle" idx="1"/>
          </p:nvPr>
        </p:nvSpPr>
        <p:spPr/>
        <p:txBody>
          <a:bodyPr rtlCol="0">
            <a:normAutofit fontScale="62500" lnSpcReduction="20000"/>
          </a:bodyPr>
          <a:lstStyle/>
          <a:p>
            <a:pPr lvl="1" algn="r" fontAlgn="auto">
              <a:spcAft>
                <a:spcPts val="0"/>
              </a:spcAft>
              <a:buFont typeface="Wingdings" pitchFamily="2" charset="2"/>
              <a:buNone/>
              <a:defRPr/>
            </a:pPr>
            <a:endParaRPr lang="hr-HR" dirty="0" smtClean="0"/>
          </a:p>
          <a:p>
            <a:pPr lvl="1" algn="r" fontAlgn="auto">
              <a:spcAft>
                <a:spcPts val="0"/>
              </a:spcAft>
              <a:buFont typeface="Wingdings" pitchFamily="2" charset="2"/>
              <a:buNone/>
              <a:defRPr/>
            </a:pPr>
            <a:r>
              <a:rPr lang="hr-HR" dirty="0" smtClean="0"/>
              <a:t>Damir Sekulić</a:t>
            </a:r>
          </a:p>
          <a:p>
            <a:pPr lvl="1" algn="r" fontAlgn="auto">
              <a:spcAft>
                <a:spcPts val="0"/>
              </a:spcAft>
              <a:buFont typeface="Wingdings" pitchFamily="2" charset="2"/>
              <a:buNone/>
              <a:defRPr/>
            </a:pPr>
            <a:r>
              <a:rPr lang="hr-HR" dirty="0" smtClean="0"/>
              <a:t>Kineziološki fakultet Split</a:t>
            </a:r>
          </a:p>
          <a:p>
            <a:pPr lvl="1" algn="r" fontAlgn="auto">
              <a:spcAft>
                <a:spcPts val="0"/>
              </a:spcAft>
              <a:buFont typeface="Wingdings" pitchFamily="2" charset="2"/>
              <a:buNone/>
              <a:defRPr/>
            </a:pPr>
            <a:endParaRPr lang="hr-HR" dirty="0" smtClean="0"/>
          </a:p>
          <a:p>
            <a:pPr algn="r" fontAlgn="auto">
              <a:spcAft>
                <a:spcPts val="0"/>
              </a:spcAft>
              <a:buFont typeface="Arial" pitchFamily="34" charset="0"/>
              <a:buNone/>
              <a:defRPr/>
            </a:pPr>
            <a:r>
              <a:rPr lang="hr-HR" sz="2000" dirty="0" smtClean="0"/>
              <a:t> </a:t>
            </a:r>
          </a:p>
          <a:p>
            <a:pPr algn="r" fontAlgn="auto">
              <a:spcAft>
                <a:spcPts val="0"/>
              </a:spcAft>
              <a:buFont typeface="Arial" pitchFamily="34" charset="0"/>
              <a:buNone/>
              <a:defRPr/>
            </a:pPr>
            <a:r>
              <a:rPr lang="hr-HR" sz="2000" dirty="0" err="1" smtClean="0">
                <a:hlinkClick r:id="rId2"/>
              </a:rPr>
              <a:t>dado</a:t>
            </a:r>
            <a:r>
              <a:rPr lang="hr-HR" sz="2000" dirty="0" smtClean="0">
                <a:hlinkClick r:id="rId2"/>
              </a:rPr>
              <a:t>@</a:t>
            </a:r>
            <a:r>
              <a:rPr lang="hr-HR" sz="2000" dirty="0" err="1" smtClean="0">
                <a:hlinkClick r:id="rId2"/>
              </a:rPr>
              <a:t>kifst.hr</a:t>
            </a:r>
            <a:endParaRPr lang="hr-HR" sz="2000" dirty="0" smtClean="0"/>
          </a:p>
          <a:p>
            <a:pPr algn="r" fontAlgn="auto">
              <a:spcAft>
                <a:spcPts val="0"/>
              </a:spcAft>
              <a:buFont typeface="Arial" pitchFamily="34" charset="0"/>
              <a:buNone/>
              <a:defRPr/>
            </a:pPr>
            <a:r>
              <a:rPr lang="hr-HR" sz="2000" dirty="0" smtClean="0"/>
              <a:t> </a:t>
            </a:r>
            <a:endParaRPr lang="en-GB" sz="2000" dirty="0" smtClean="0"/>
          </a:p>
        </p:txBody>
      </p:sp>
      <p:sp>
        <p:nvSpPr>
          <p:cNvPr id="2" name="Rezervirano mjesto broja slajda 1"/>
          <p:cNvSpPr>
            <a:spLocks noGrp="1"/>
          </p:cNvSpPr>
          <p:nvPr>
            <p:ph type="sldNum" sz="quarter" idx="12"/>
          </p:nvPr>
        </p:nvSpPr>
        <p:spPr/>
        <p:txBody>
          <a:bodyPr/>
          <a:lstStyle/>
          <a:p>
            <a:pPr>
              <a:defRPr/>
            </a:pPr>
            <a:fld id="{1F74ED25-A537-4898-8D50-29DF281E8B16}" type="slidenum">
              <a:rPr lang="en-GB">
                <a:solidFill>
                  <a:prstClr val="black">
                    <a:tint val="75000"/>
                  </a:prstClr>
                </a:solidFill>
              </a:rPr>
              <a:pPr>
                <a:defRPr/>
              </a:pPr>
              <a:t>19</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hr-HR" smtClean="0"/>
              <a:t>Treninzi s opterećenjem (teretima):</a:t>
            </a:r>
          </a:p>
        </p:txBody>
      </p:sp>
      <p:sp>
        <p:nvSpPr>
          <p:cNvPr id="74755" name="Rectangle 3"/>
          <p:cNvSpPr>
            <a:spLocks noGrp="1" noChangeArrowheads="1"/>
          </p:cNvSpPr>
          <p:nvPr>
            <p:ph idx="1"/>
          </p:nvPr>
        </p:nvSpPr>
        <p:spPr/>
        <p:txBody>
          <a:bodyPr/>
          <a:lstStyle/>
          <a:p>
            <a:r>
              <a:rPr lang="hr-HR" smtClean="0"/>
              <a:t>sustavi treninga koji se temelje na upotrebi "vanjskog" opterećenja </a:t>
            </a:r>
          </a:p>
          <a:p>
            <a:r>
              <a:rPr lang="hr-HR" smtClean="0"/>
              <a:t>prvenstveni cilj </a:t>
            </a:r>
            <a:r>
              <a:rPr lang="hr-HR" smtClean="0">
                <a:sym typeface="Wingdings" pitchFamily="2" charset="2"/>
              </a:rPr>
              <a:t></a:t>
            </a:r>
            <a:r>
              <a:rPr lang="hr-HR" smtClean="0"/>
              <a:t> razvoj pojedinih dimenzija snage </a:t>
            </a:r>
            <a:r>
              <a:rPr lang="hr-HR" smtClean="0">
                <a:sym typeface="Wingdings" pitchFamily="2" charset="2"/>
              </a:rPr>
              <a:t> “trening snage”</a:t>
            </a:r>
            <a:endParaRPr lang="hr-HR" smtClean="0"/>
          </a:p>
          <a:p>
            <a:endParaRPr lang="hr-HR"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50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box(in)">
                                      <p:cBhvr>
                                        <p:cTn id="7" dur="500"/>
                                        <p:tgtEl>
                                          <p:spTgt spid="74755">
                                            <p:txEl>
                                              <p:pRg st="0" end="0"/>
                                            </p:txEl>
                                          </p:spTgt>
                                        </p:tgtEl>
                                      </p:cBhvr>
                                    </p:animEffect>
                                  </p:childTnLst>
                                </p:cTn>
                              </p:par>
                            </p:childTnLst>
                          </p:cTn>
                        </p:par>
                        <p:par>
                          <p:cTn id="8" fill="hold" nodeType="afterGroup">
                            <p:stCondLst>
                              <p:cond delay="1000"/>
                            </p:stCondLst>
                            <p:childTnLst>
                              <p:par>
                                <p:cTn id="9" presetID="4" presetClass="entr" presetSubtype="16" fill="hold" nodeType="afterEffect">
                                  <p:stCondLst>
                                    <p:cond delay="500"/>
                                  </p:stCondLst>
                                  <p:childTnLst>
                                    <p:set>
                                      <p:cBhvr>
                                        <p:cTn id="10" dur="1" fill="hold">
                                          <p:stCondLst>
                                            <p:cond delay="0"/>
                                          </p:stCondLst>
                                        </p:cTn>
                                        <p:tgtEl>
                                          <p:spTgt spid="74755">
                                            <p:txEl>
                                              <p:pRg st="1" end="1"/>
                                            </p:txEl>
                                          </p:spTgt>
                                        </p:tgtEl>
                                        <p:attrNameLst>
                                          <p:attrName>style.visibility</p:attrName>
                                        </p:attrNameLst>
                                      </p:cBhvr>
                                      <p:to>
                                        <p:strVal val="visible"/>
                                      </p:to>
                                    </p:set>
                                    <p:animEffect transition="in" filter="box(in)">
                                      <p:cBhvr>
                                        <p:cTn id="11" dur="500"/>
                                        <p:tgtEl>
                                          <p:spTgt spid="747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rtlCol="0">
            <a:normAutofit/>
          </a:bodyPr>
          <a:lstStyle/>
          <a:p>
            <a:pPr fontAlgn="auto">
              <a:spcAft>
                <a:spcPts val="0"/>
              </a:spcAft>
              <a:defRPr/>
            </a:pPr>
            <a:r>
              <a:rPr lang="hr-HR" dirty="0" smtClean="0">
                <a:latin typeface="+mn-lt"/>
              </a:rPr>
              <a:t>Prehrana</a:t>
            </a:r>
            <a:endParaRPr lang="en-GB" dirty="0" smtClean="0">
              <a:latin typeface="+mn-lt"/>
            </a:endParaRPr>
          </a:p>
        </p:txBody>
      </p:sp>
      <p:sp>
        <p:nvSpPr>
          <p:cNvPr id="4099" name="Rectangle 3"/>
          <p:cNvSpPr>
            <a:spLocks noGrp="1" noChangeArrowheads="1"/>
          </p:cNvSpPr>
          <p:nvPr>
            <p:ph idx="1"/>
          </p:nvPr>
        </p:nvSpPr>
        <p:spPr/>
        <p:txBody>
          <a:bodyPr/>
          <a:lstStyle/>
          <a:p>
            <a:r>
              <a:rPr lang="hr-HR" smtClean="0"/>
              <a:t>podmirenje potreba organizma za kalorijama, proteinima, ugljikohidratima, mineralima i vitaminima </a:t>
            </a:r>
            <a:br>
              <a:rPr lang="hr-HR" smtClean="0"/>
            </a:br>
            <a:endParaRPr lang="en-GB" smtClean="0"/>
          </a:p>
        </p:txBody>
      </p:sp>
      <p:sp>
        <p:nvSpPr>
          <p:cNvPr id="2" name="Rezervirano mjesto broja slajda 1"/>
          <p:cNvSpPr>
            <a:spLocks noGrp="1"/>
          </p:cNvSpPr>
          <p:nvPr>
            <p:ph type="sldNum" sz="quarter" idx="12"/>
          </p:nvPr>
        </p:nvSpPr>
        <p:spPr/>
        <p:txBody>
          <a:bodyPr/>
          <a:lstStyle/>
          <a:p>
            <a:pPr>
              <a:defRPr/>
            </a:pPr>
            <a:fld id="{14857BC0-515F-4FA6-8FDE-935C3B969831}" type="slidenum">
              <a:rPr lang="en-GB">
                <a:solidFill>
                  <a:prstClr val="black">
                    <a:tint val="75000"/>
                  </a:prstClr>
                </a:solidFill>
              </a:rPr>
              <a:pPr>
                <a:defRPr/>
              </a:pPr>
              <a:t>20</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rtlCol="0">
            <a:normAutofit fontScale="90000"/>
          </a:bodyPr>
          <a:lstStyle/>
          <a:p>
            <a:pPr fontAlgn="auto">
              <a:spcAft>
                <a:spcPts val="0"/>
              </a:spcAft>
              <a:defRPr/>
            </a:pPr>
            <a:r>
              <a:rPr lang="hr-HR" sz="3600" dirty="0" smtClean="0">
                <a:latin typeface="+mn-lt"/>
              </a:rPr>
              <a:t>Glavni smjerovi razvoja prehrambene filozofije…</a:t>
            </a:r>
            <a:endParaRPr lang="en-GB" sz="3600" dirty="0" smtClean="0">
              <a:latin typeface="+mn-lt"/>
            </a:endParaRPr>
          </a:p>
        </p:txBody>
      </p:sp>
      <p:sp>
        <p:nvSpPr>
          <p:cNvPr id="5123" name="Rectangle 3"/>
          <p:cNvSpPr>
            <a:spLocks noGrp="1" noChangeArrowheads="1"/>
          </p:cNvSpPr>
          <p:nvPr>
            <p:ph idx="1"/>
          </p:nvPr>
        </p:nvSpPr>
        <p:spPr/>
        <p:txBody>
          <a:bodyPr/>
          <a:lstStyle/>
          <a:p>
            <a:pPr marL="609600" indent="-609600">
              <a:buClr>
                <a:schemeClr val="tx1"/>
              </a:buClr>
              <a:buSzPct val="70000"/>
              <a:buFontTx/>
              <a:buAutoNum type="arabicPeriod"/>
            </a:pPr>
            <a:r>
              <a:rPr lang="hr-HR" smtClean="0">
                <a:solidFill>
                  <a:schemeClr val="tx2"/>
                </a:solidFill>
              </a:rPr>
              <a:t>esencijalna prehrana za opstanak</a:t>
            </a:r>
          </a:p>
          <a:p>
            <a:pPr marL="609600" indent="-609600">
              <a:buClr>
                <a:schemeClr val="tx1"/>
              </a:buClr>
              <a:buSzPct val="70000"/>
              <a:buFontTx/>
              <a:buAutoNum type="arabicPeriod"/>
            </a:pPr>
            <a:r>
              <a:rPr lang="hr-HR" smtClean="0">
                <a:solidFill>
                  <a:schemeClr val="tx2"/>
                </a:solidFill>
              </a:rPr>
              <a:t>esencijalna prehrana za postizanje optimuma zdravstvenog stanja</a:t>
            </a:r>
          </a:p>
          <a:p>
            <a:pPr marL="609600" indent="-609600">
              <a:buClr>
                <a:schemeClr val="tx1"/>
              </a:buClr>
              <a:buSzPct val="70000"/>
              <a:buFontTx/>
              <a:buAutoNum type="arabicPeriod"/>
            </a:pPr>
            <a:r>
              <a:rPr lang="hr-HR" smtClean="0">
                <a:solidFill>
                  <a:schemeClr val="tx2"/>
                </a:solidFill>
              </a:rPr>
              <a:t>esencijalna prehrana za “maksimalne” sportske dosege</a:t>
            </a:r>
          </a:p>
          <a:p>
            <a:pPr marL="609600" indent="-609600"/>
            <a:endParaRPr lang="en-GB" smtClean="0"/>
          </a:p>
        </p:txBody>
      </p:sp>
      <p:sp>
        <p:nvSpPr>
          <p:cNvPr id="2" name="Rezervirano mjesto broja slajda 1"/>
          <p:cNvSpPr>
            <a:spLocks noGrp="1"/>
          </p:cNvSpPr>
          <p:nvPr>
            <p:ph type="sldNum" sz="quarter" idx="12"/>
          </p:nvPr>
        </p:nvSpPr>
        <p:spPr/>
        <p:txBody>
          <a:bodyPr/>
          <a:lstStyle/>
          <a:p>
            <a:pPr>
              <a:defRPr/>
            </a:pPr>
            <a:fld id="{5F88CF8F-2681-4768-AC7D-4881A48118D1}" type="slidenum">
              <a:rPr lang="en-GB">
                <a:solidFill>
                  <a:prstClr val="black">
                    <a:tint val="75000"/>
                  </a:prstClr>
                </a:solidFill>
              </a:rPr>
              <a:pPr>
                <a:defRPr/>
              </a:pPr>
              <a:t>21</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rtlCol="0">
            <a:normAutofit fontScale="90000"/>
          </a:bodyPr>
          <a:lstStyle/>
          <a:p>
            <a:pPr fontAlgn="auto">
              <a:spcAft>
                <a:spcPts val="0"/>
              </a:spcAft>
              <a:defRPr/>
            </a:pPr>
            <a:r>
              <a:rPr lang="hr-HR" sz="3600" dirty="0" smtClean="0">
                <a:solidFill>
                  <a:srgbClr val="EAEAEA"/>
                </a:solidFill>
                <a:latin typeface="+mn-lt"/>
              </a:rPr>
              <a:t>Glavni smjerovi razvoja prehrambene filozofije…</a:t>
            </a:r>
            <a:endParaRPr lang="en-GB" sz="3600" dirty="0" smtClean="0">
              <a:solidFill>
                <a:srgbClr val="EAEAEA"/>
              </a:solidFill>
              <a:latin typeface="+mn-lt"/>
            </a:endParaRPr>
          </a:p>
        </p:txBody>
      </p:sp>
      <p:sp>
        <p:nvSpPr>
          <p:cNvPr id="6147" name="Rectangle 3"/>
          <p:cNvSpPr>
            <a:spLocks noGrp="1" noChangeArrowheads="1"/>
          </p:cNvSpPr>
          <p:nvPr>
            <p:ph idx="1"/>
          </p:nvPr>
        </p:nvSpPr>
        <p:spPr/>
        <p:txBody>
          <a:bodyPr/>
          <a:lstStyle/>
          <a:p>
            <a:pPr marL="609600" indent="-609600">
              <a:buClr>
                <a:schemeClr val="tx1"/>
              </a:buClr>
              <a:buSzPct val="70000"/>
              <a:buFontTx/>
              <a:buAutoNum type="arabicPeriod"/>
            </a:pPr>
            <a:r>
              <a:rPr lang="hr-HR" smtClean="0">
                <a:solidFill>
                  <a:schemeClr val="tx2"/>
                </a:solidFill>
              </a:rPr>
              <a:t>esencijalna prehrana za opstanak</a:t>
            </a:r>
          </a:p>
          <a:p>
            <a:pPr marL="609600" indent="-609600">
              <a:buClr>
                <a:schemeClr val="tx1"/>
              </a:buClr>
              <a:buSzPct val="70000"/>
              <a:buFontTx/>
              <a:buAutoNum type="arabicPeriod"/>
            </a:pPr>
            <a:r>
              <a:rPr lang="hr-HR" smtClean="0">
                <a:solidFill>
                  <a:srgbClr val="EAEAEA"/>
                </a:solidFill>
              </a:rPr>
              <a:t>esencijalna prehrana za postizanje optimuma zdravstvenog stanja</a:t>
            </a:r>
          </a:p>
          <a:p>
            <a:pPr marL="609600" indent="-609600">
              <a:buClr>
                <a:schemeClr val="tx1"/>
              </a:buClr>
              <a:buSzPct val="70000"/>
              <a:buFontTx/>
              <a:buAutoNum type="arabicPeriod"/>
            </a:pPr>
            <a:r>
              <a:rPr lang="hr-HR" smtClean="0">
                <a:solidFill>
                  <a:srgbClr val="EAEAEA"/>
                </a:solidFill>
              </a:rPr>
              <a:t>esencijalna prehrana za “maksimalne” sportske dosege</a:t>
            </a:r>
          </a:p>
        </p:txBody>
      </p:sp>
      <p:sp>
        <p:nvSpPr>
          <p:cNvPr id="2" name="Rezervirano mjesto broja slajda 1"/>
          <p:cNvSpPr>
            <a:spLocks noGrp="1"/>
          </p:cNvSpPr>
          <p:nvPr>
            <p:ph type="sldNum" sz="quarter" idx="12"/>
          </p:nvPr>
        </p:nvSpPr>
        <p:spPr/>
        <p:txBody>
          <a:bodyPr/>
          <a:lstStyle/>
          <a:p>
            <a:pPr>
              <a:defRPr/>
            </a:pPr>
            <a:fld id="{7FEE9AC5-1454-4013-BF75-C408692FB0DF}" type="slidenum">
              <a:rPr lang="en-GB">
                <a:solidFill>
                  <a:prstClr val="black">
                    <a:tint val="75000"/>
                  </a:prstClr>
                </a:solidFill>
              </a:rPr>
              <a:pPr>
                <a:defRPr/>
              </a:pPr>
              <a:t>22</a:t>
            </a:fld>
            <a:endParaRPr lang="en-GB">
              <a:solidFill>
                <a:prstClr val="black">
                  <a:tint val="75000"/>
                </a:prstClr>
              </a:solidFill>
            </a:endParaRPr>
          </a:p>
        </p:txBody>
      </p:sp>
      <p:sp>
        <p:nvSpPr>
          <p:cNvPr id="6149" name="Text Box 4"/>
          <p:cNvSpPr txBox="1">
            <a:spLocks noChangeArrowheads="1"/>
          </p:cNvSpPr>
          <p:nvPr/>
        </p:nvSpPr>
        <p:spPr bwMode="auto">
          <a:xfrm>
            <a:off x="2133600" y="3200400"/>
            <a:ext cx="6096000" cy="3127375"/>
          </a:xfrm>
          <a:prstGeom prst="rect">
            <a:avLst/>
          </a:prstGeom>
          <a:solidFill>
            <a:srgbClr val="EAEAEA"/>
          </a:solidFill>
          <a:ln w="9525">
            <a:solidFill>
              <a:schemeClr val="tx1"/>
            </a:solidFill>
            <a:miter lim="800000"/>
            <a:headEnd/>
            <a:tailEnd/>
          </a:ln>
          <a:effectLst/>
        </p:spPr>
        <p:txBody>
          <a:bodyPr>
            <a:spAutoFit/>
          </a:bodyPr>
          <a:lstStyle/>
          <a:p>
            <a:pPr marL="457200" indent="-457200">
              <a:spcBef>
                <a:spcPct val="50000"/>
              </a:spcBef>
              <a:buFontTx/>
              <a:buChar char="•"/>
            </a:pPr>
            <a:r>
              <a:rPr lang="hr-HR" b="1">
                <a:solidFill>
                  <a:srgbClr val="1F497D"/>
                </a:solidFill>
                <a:latin typeface="Arial" charset="0"/>
                <a:cs typeface="Arial" charset="0"/>
              </a:rPr>
              <a:t>National Research Council (NRC)</a:t>
            </a:r>
            <a:r>
              <a:rPr lang="hr-HR" b="1">
                <a:solidFill>
                  <a:srgbClr val="1F497D"/>
                </a:solidFill>
                <a:latin typeface="Arial" charset="0"/>
              </a:rPr>
              <a:t> ustanovio 1943</a:t>
            </a:r>
          </a:p>
          <a:p>
            <a:pPr marL="457200" indent="-457200">
              <a:spcBef>
                <a:spcPct val="50000"/>
              </a:spcBef>
              <a:buFontTx/>
              <a:buChar char="•"/>
            </a:pPr>
            <a:r>
              <a:rPr lang="hr-HR" b="1">
                <a:solidFill>
                  <a:srgbClr val="1F497D"/>
                </a:solidFill>
                <a:latin typeface="Arial" charset="0"/>
              </a:rPr>
              <a:t>do danas </a:t>
            </a:r>
            <a:r>
              <a:rPr lang="hr-HR" b="1">
                <a:solidFill>
                  <a:srgbClr val="1F497D"/>
                </a:solidFill>
                <a:latin typeface="Arial" charset="0"/>
                <a:cs typeface="Arial" charset="0"/>
              </a:rPr>
              <a:t>promijenjene desetak puta (!)</a:t>
            </a:r>
          </a:p>
          <a:p>
            <a:pPr marL="457200" indent="-457200">
              <a:spcBef>
                <a:spcPct val="50000"/>
              </a:spcBef>
              <a:buFontTx/>
              <a:buChar char="•"/>
            </a:pPr>
            <a:r>
              <a:rPr lang="hr-HR" b="1">
                <a:solidFill>
                  <a:srgbClr val="1F497D"/>
                </a:solidFill>
                <a:latin typeface="Arial" charset="0"/>
              </a:rPr>
              <a:t>Standardi: </a:t>
            </a:r>
          </a:p>
          <a:p>
            <a:pPr marL="914400" lvl="1" indent="-457200">
              <a:spcBef>
                <a:spcPct val="50000"/>
              </a:spcBef>
              <a:buFontTx/>
              <a:buChar char="•"/>
            </a:pPr>
            <a:r>
              <a:rPr lang="hr-HR" b="1" i="1">
                <a:solidFill>
                  <a:srgbClr val="1F497D"/>
                </a:solidFill>
                <a:latin typeface="Arial" charset="0"/>
                <a:cs typeface="Arial" charset="0"/>
              </a:rPr>
              <a:t>Recommended Dietary Allowances</a:t>
            </a:r>
            <a:endParaRPr lang="hr-HR" b="1" i="1">
              <a:solidFill>
                <a:srgbClr val="1F497D"/>
              </a:solidFill>
              <a:latin typeface="Arial" charset="0"/>
            </a:endParaRPr>
          </a:p>
          <a:p>
            <a:pPr marL="914400" lvl="1" indent="-457200">
              <a:spcBef>
                <a:spcPct val="50000"/>
              </a:spcBef>
              <a:buFontTx/>
              <a:buChar char="•"/>
            </a:pPr>
            <a:r>
              <a:rPr lang="hr-HR" b="1" i="1">
                <a:solidFill>
                  <a:srgbClr val="1F497D"/>
                </a:solidFill>
                <a:latin typeface="Arial" charset="0"/>
              </a:rPr>
              <a:t>Estimated Safe and Adequate Daily Dietary Iintake – ESADDI</a:t>
            </a:r>
          </a:p>
          <a:p>
            <a:pPr marL="914400" lvl="1" indent="-457200">
              <a:spcBef>
                <a:spcPct val="50000"/>
              </a:spcBef>
              <a:buFontTx/>
              <a:buChar char="•"/>
            </a:pPr>
            <a:r>
              <a:rPr lang="hr-HR" b="1" i="1">
                <a:solidFill>
                  <a:srgbClr val="1F497D"/>
                </a:solidFill>
                <a:latin typeface="Arial" charset="0"/>
              </a:rPr>
              <a:t>Recomended Daily Intake- RDI</a:t>
            </a:r>
          </a:p>
          <a:p>
            <a:pPr marL="914400" lvl="1" indent="-457200">
              <a:spcBef>
                <a:spcPct val="50000"/>
              </a:spcBef>
              <a:buFontTx/>
              <a:buChar char="•"/>
            </a:pPr>
            <a:r>
              <a:rPr lang="hr-HR" b="1" i="1">
                <a:solidFill>
                  <a:srgbClr val="1F497D"/>
                </a:solidFill>
                <a:latin typeface="Arial" charset="0"/>
              </a:rPr>
              <a:t>Daily Referent Values</a:t>
            </a:r>
            <a:endParaRPr lang="en-GB" b="1" i="1">
              <a:solidFill>
                <a:srgbClr val="1F497D"/>
              </a:solidFill>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rtlCol="0">
            <a:normAutofit fontScale="90000"/>
          </a:bodyPr>
          <a:lstStyle/>
          <a:p>
            <a:pPr fontAlgn="auto">
              <a:spcAft>
                <a:spcPts val="0"/>
              </a:spcAft>
              <a:defRPr/>
            </a:pPr>
            <a:r>
              <a:rPr lang="hr-HR" sz="3600" dirty="0" smtClean="0">
                <a:solidFill>
                  <a:srgbClr val="EAEAEA"/>
                </a:solidFill>
                <a:latin typeface="+mn-lt"/>
              </a:rPr>
              <a:t>Glavni smjerovi razvoja prehrambene filozofije…</a:t>
            </a:r>
            <a:endParaRPr lang="en-GB" sz="3600" dirty="0" smtClean="0">
              <a:solidFill>
                <a:srgbClr val="EAEAEA"/>
              </a:solidFill>
              <a:latin typeface="+mn-lt"/>
            </a:endParaRPr>
          </a:p>
        </p:txBody>
      </p:sp>
      <p:sp>
        <p:nvSpPr>
          <p:cNvPr id="7171" name="Rectangle 3"/>
          <p:cNvSpPr>
            <a:spLocks noGrp="1" noChangeArrowheads="1"/>
          </p:cNvSpPr>
          <p:nvPr>
            <p:ph idx="1"/>
          </p:nvPr>
        </p:nvSpPr>
        <p:spPr/>
        <p:txBody>
          <a:bodyPr/>
          <a:lstStyle/>
          <a:p>
            <a:pPr marL="609600" indent="-609600">
              <a:buClr>
                <a:schemeClr val="tx1"/>
              </a:buClr>
              <a:buSzPct val="70000"/>
              <a:buFontTx/>
              <a:buAutoNum type="arabicPeriod"/>
            </a:pPr>
            <a:r>
              <a:rPr lang="hr-HR" smtClean="0">
                <a:solidFill>
                  <a:srgbClr val="EAEAEA"/>
                </a:solidFill>
              </a:rPr>
              <a:t>esencijalna prehrana za opstanak</a:t>
            </a:r>
          </a:p>
          <a:p>
            <a:pPr marL="609600" indent="-609600">
              <a:buClr>
                <a:schemeClr val="tx1"/>
              </a:buClr>
              <a:buSzPct val="70000"/>
              <a:buFontTx/>
              <a:buAutoNum type="arabicPeriod"/>
            </a:pPr>
            <a:r>
              <a:rPr lang="hr-HR" smtClean="0">
                <a:solidFill>
                  <a:schemeClr val="tx2"/>
                </a:solidFill>
              </a:rPr>
              <a:t>esencijalna prehrana za postizanje optimuma zdravstvenog stanja</a:t>
            </a:r>
          </a:p>
          <a:p>
            <a:pPr marL="609600" indent="-609600">
              <a:buClr>
                <a:schemeClr val="tx1"/>
              </a:buClr>
              <a:buSzPct val="70000"/>
              <a:buFontTx/>
              <a:buAutoNum type="arabicPeriod"/>
            </a:pPr>
            <a:r>
              <a:rPr lang="hr-HR" smtClean="0">
                <a:solidFill>
                  <a:srgbClr val="EAEAEA"/>
                </a:solidFill>
              </a:rPr>
              <a:t>esencijalna prehrana za “maksimalne” sportske dosege</a:t>
            </a:r>
          </a:p>
          <a:p>
            <a:pPr marL="609600" indent="-609600"/>
            <a:endParaRPr lang="en-GB" smtClean="0">
              <a:solidFill>
                <a:srgbClr val="EAEAEA"/>
              </a:solidFill>
            </a:endParaRPr>
          </a:p>
          <a:p>
            <a:pPr marL="609600" indent="-609600"/>
            <a:endParaRPr lang="en-GB" smtClean="0">
              <a:solidFill>
                <a:srgbClr val="EAEAEA"/>
              </a:solidFill>
            </a:endParaRPr>
          </a:p>
        </p:txBody>
      </p:sp>
      <p:sp>
        <p:nvSpPr>
          <p:cNvPr id="2" name="Rezervirano mjesto broja slajda 1"/>
          <p:cNvSpPr>
            <a:spLocks noGrp="1"/>
          </p:cNvSpPr>
          <p:nvPr>
            <p:ph type="sldNum" sz="quarter" idx="12"/>
          </p:nvPr>
        </p:nvSpPr>
        <p:spPr/>
        <p:txBody>
          <a:bodyPr/>
          <a:lstStyle/>
          <a:p>
            <a:pPr>
              <a:defRPr/>
            </a:pPr>
            <a:fld id="{53EF078C-D396-4960-83BF-81277978A71A}" type="slidenum">
              <a:rPr lang="en-GB">
                <a:solidFill>
                  <a:prstClr val="black">
                    <a:tint val="75000"/>
                  </a:prstClr>
                </a:solidFill>
              </a:rPr>
              <a:pPr>
                <a:defRPr/>
              </a:pPr>
              <a:t>23</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rtlCol="0">
            <a:normAutofit fontScale="90000"/>
          </a:bodyPr>
          <a:lstStyle/>
          <a:p>
            <a:pPr fontAlgn="auto">
              <a:spcAft>
                <a:spcPts val="0"/>
              </a:spcAft>
              <a:defRPr/>
            </a:pPr>
            <a:r>
              <a:rPr lang="hr-HR" sz="3600" dirty="0" smtClean="0">
                <a:solidFill>
                  <a:srgbClr val="EAEAEA"/>
                </a:solidFill>
                <a:latin typeface="+mn-lt"/>
              </a:rPr>
              <a:t>Glavni smjerovi razvoja prehrambene filozofije…</a:t>
            </a:r>
            <a:endParaRPr lang="en-GB" sz="3600" dirty="0" smtClean="0">
              <a:solidFill>
                <a:srgbClr val="EAEAEA"/>
              </a:solidFill>
              <a:latin typeface="+mn-lt"/>
            </a:endParaRPr>
          </a:p>
        </p:txBody>
      </p:sp>
      <p:sp>
        <p:nvSpPr>
          <p:cNvPr id="8195" name="Rectangle 3"/>
          <p:cNvSpPr>
            <a:spLocks noGrp="1" noChangeArrowheads="1"/>
          </p:cNvSpPr>
          <p:nvPr>
            <p:ph idx="1"/>
          </p:nvPr>
        </p:nvSpPr>
        <p:spPr/>
        <p:txBody>
          <a:bodyPr/>
          <a:lstStyle/>
          <a:p>
            <a:pPr marL="609600" indent="-609600">
              <a:buClr>
                <a:schemeClr val="tx1"/>
              </a:buClr>
              <a:buSzPct val="70000"/>
              <a:buFontTx/>
              <a:buAutoNum type="arabicPeriod"/>
            </a:pPr>
            <a:r>
              <a:rPr lang="hr-HR" smtClean="0">
                <a:solidFill>
                  <a:srgbClr val="EAEAEA"/>
                </a:solidFill>
              </a:rPr>
              <a:t>esencijalna prehrana za opstanak</a:t>
            </a:r>
          </a:p>
          <a:p>
            <a:pPr marL="609600" indent="-609600">
              <a:buClr>
                <a:schemeClr val="tx1"/>
              </a:buClr>
              <a:buSzPct val="70000"/>
              <a:buFontTx/>
              <a:buAutoNum type="arabicPeriod"/>
            </a:pPr>
            <a:r>
              <a:rPr lang="hr-HR" smtClean="0">
                <a:solidFill>
                  <a:srgbClr val="EAEAEA"/>
                </a:solidFill>
              </a:rPr>
              <a:t>esencijalna prehrana za postizanje optimuma zdravstvenog stanja</a:t>
            </a:r>
          </a:p>
          <a:p>
            <a:pPr marL="609600" indent="-609600">
              <a:buClr>
                <a:schemeClr val="tx1"/>
              </a:buClr>
              <a:buSzPct val="70000"/>
              <a:buFontTx/>
              <a:buAutoNum type="arabicPeriod"/>
            </a:pPr>
            <a:r>
              <a:rPr lang="hr-HR" smtClean="0">
                <a:solidFill>
                  <a:schemeClr val="tx2"/>
                </a:solidFill>
              </a:rPr>
              <a:t>esencijalna prehrana za “maksimalne” sportske dosege</a:t>
            </a:r>
          </a:p>
          <a:p>
            <a:pPr marL="609600" indent="-609600"/>
            <a:endParaRPr lang="en-GB" smtClean="0">
              <a:solidFill>
                <a:schemeClr val="tx2"/>
              </a:solidFill>
            </a:endParaRPr>
          </a:p>
          <a:p>
            <a:pPr marL="609600" indent="-609600"/>
            <a:endParaRPr lang="en-GB" smtClean="0">
              <a:solidFill>
                <a:schemeClr val="tx2"/>
              </a:solidFill>
            </a:endParaRPr>
          </a:p>
        </p:txBody>
      </p:sp>
      <p:sp>
        <p:nvSpPr>
          <p:cNvPr id="2" name="Rezervirano mjesto broja slajda 1"/>
          <p:cNvSpPr>
            <a:spLocks noGrp="1"/>
          </p:cNvSpPr>
          <p:nvPr>
            <p:ph type="sldNum" sz="quarter" idx="12"/>
          </p:nvPr>
        </p:nvSpPr>
        <p:spPr/>
        <p:txBody>
          <a:bodyPr/>
          <a:lstStyle/>
          <a:p>
            <a:pPr>
              <a:defRPr/>
            </a:pPr>
            <a:fld id="{006AB38B-DBB1-437C-81A8-77FDA346A3D0}" type="slidenum">
              <a:rPr lang="en-GB">
                <a:solidFill>
                  <a:prstClr val="black">
                    <a:tint val="75000"/>
                  </a:prstClr>
                </a:solidFill>
              </a:rPr>
              <a:pPr>
                <a:defRPr/>
              </a:pPr>
              <a:t>24</a:t>
            </a:fld>
            <a:endParaRPr lang="en-GB">
              <a:solidFill>
                <a:prstClr val="black">
                  <a:tint val="75000"/>
                </a:prstClr>
              </a:solidFill>
            </a:endParaRPr>
          </a:p>
        </p:txBody>
      </p:sp>
      <p:sp>
        <p:nvSpPr>
          <p:cNvPr id="8197" name="Text Box 4"/>
          <p:cNvSpPr txBox="1">
            <a:spLocks noChangeArrowheads="1"/>
          </p:cNvSpPr>
          <p:nvPr/>
        </p:nvSpPr>
        <p:spPr bwMode="auto">
          <a:xfrm>
            <a:off x="5334000" y="4800600"/>
            <a:ext cx="1828800" cy="914400"/>
          </a:xfrm>
          <a:prstGeom prst="rect">
            <a:avLst/>
          </a:prstGeom>
          <a:noFill/>
          <a:ln w="9525">
            <a:noFill/>
            <a:miter lim="800000"/>
            <a:headEnd/>
            <a:tailEnd/>
          </a:ln>
          <a:effectLst/>
        </p:spPr>
        <p:txBody>
          <a:bodyPr>
            <a:spAutoFit/>
          </a:bodyPr>
          <a:lstStyle/>
          <a:p>
            <a:pPr>
              <a:spcBef>
                <a:spcPct val="50000"/>
              </a:spcBef>
            </a:pPr>
            <a:r>
              <a:rPr lang="hr-HR" sz="5400">
                <a:solidFill>
                  <a:prstClr val="black"/>
                </a:solidFill>
                <a:latin typeface="Tahoma" pitchFamily="34" charset="0"/>
              </a:rPr>
              <a:t>?</a:t>
            </a:r>
            <a:endParaRPr lang="en-GB" sz="5400">
              <a:solidFill>
                <a:prstClr val="black"/>
              </a:solidFill>
              <a:latin typeface="Tahom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rtlCol="0">
            <a:normAutofit/>
          </a:bodyPr>
          <a:lstStyle/>
          <a:p>
            <a:pPr fontAlgn="auto">
              <a:spcAft>
                <a:spcPts val="0"/>
              </a:spcAft>
              <a:defRPr/>
            </a:pPr>
            <a:r>
              <a:rPr lang="hr-HR" dirty="0" smtClean="0">
                <a:latin typeface="+mn-lt"/>
              </a:rPr>
              <a:t>Slijed primjera ...</a:t>
            </a:r>
            <a:endParaRPr lang="en-GB" dirty="0" smtClean="0">
              <a:latin typeface="+mn-lt"/>
            </a:endParaRPr>
          </a:p>
        </p:txBody>
      </p:sp>
      <p:sp>
        <p:nvSpPr>
          <p:cNvPr id="9219" name="Rezervirano mjesto sadržaja 2"/>
          <p:cNvSpPr>
            <a:spLocks noGrp="1"/>
          </p:cNvSpPr>
          <p:nvPr>
            <p:ph idx="1"/>
          </p:nvPr>
        </p:nvSpPr>
        <p:spPr/>
        <p:txBody>
          <a:bodyPr/>
          <a:lstStyle/>
          <a:p>
            <a:endParaRPr lang="en-US" smtClean="0"/>
          </a:p>
        </p:txBody>
      </p:sp>
      <p:sp>
        <p:nvSpPr>
          <p:cNvPr id="2" name="Rezervirano mjesto broja slajda 1"/>
          <p:cNvSpPr>
            <a:spLocks noGrp="1"/>
          </p:cNvSpPr>
          <p:nvPr>
            <p:ph type="sldNum" sz="quarter" idx="12"/>
          </p:nvPr>
        </p:nvSpPr>
        <p:spPr/>
        <p:txBody>
          <a:bodyPr/>
          <a:lstStyle/>
          <a:p>
            <a:pPr>
              <a:defRPr/>
            </a:pPr>
            <a:fld id="{4BEE8520-7EAF-432E-8619-470878439316}" type="slidenum">
              <a:rPr lang="en-GB">
                <a:solidFill>
                  <a:prstClr val="black">
                    <a:tint val="75000"/>
                  </a:prstClr>
                </a:solidFill>
              </a:rPr>
              <a:pPr>
                <a:defRPr/>
              </a:pPr>
              <a:t>25</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rtlCol="0">
            <a:normAutofit/>
          </a:bodyPr>
          <a:lstStyle/>
          <a:p>
            <a:pPr fontAlgn="auto">
              <a:spcAft>
                <a:spcPts val="0"/>
              </a:spcAft>
              <a:defRPr/>
            </a:pPr>
            <a:r>
              <a:rPr lang="hr-HR" dirty="0" smtClean="0">
                <a:latin typeface="+mn-lt"/>
              </a:rPr>
              <a:t>Slijed primjera ...</a:t>
            </a:r>
            <a:endParaRPr lang="en-GB" dirty="0" smtClean="0">
              <a:latin typeface="+mn-lt"/>
            </a:endParaRPr>
          </a:p>
        </p:txBody>
      </p:sp>
      <p:sp>
        <p:nvSpPr>
          <p:cNvPr id="10243" name="Rectangle 3"/>
          <p:cNvSpPr>
            <a:spLocks noGrp="1" noChangeArrowheads="1"/>
          </p:cNvSpPr>
          <p:nvPr>
            <p:ph idx="1"/>
          </p:nvPr>
        </p:nvSpPr>
        <p:spPr/>
        <p:txBody>
          <a:bodyPr/>
          <a:lstStyle/>
          <a:p>
            <a:r>
              <a:rPr lang="hr-HR" smtClean="0"/>
              <a:t>Uzmimo primjer klasičnog kalorijskog omjera u RDA koji je...</a:t>
            </a:r>
            <a:endParaRPr lang="en-GB" smtClean="0"/>
          </a:p>
        </p:txBody>
      </p:sp>
      <p:sp>
        <p:nvSpPr>
          <p:cNvPr id="2" name="Rezervirano mjesto broja slajda 1"/>
          <p:cNvSpPr>
            <a:spLocks noGrp="1"/>
          </p:cNvSpPr>
          <p:nvPr>
            <p:ph type="sldNum" sz="quarter" idx="12"/>
          </p:nvPr>
        </p:nvSpPr>
        <p:spPr/>
        <p:txBody>
          <a:bodyPr/>
          <a:lstStyle/>
          <a:p>
            <a:pPr>
              <a:defRPr/>
            </a:pPr>
            <a:fld id="{1E56D5AE-98B2-403C-8A4D-E40C5305B267}" type="slidenum">
              <a:rPr lang="en-GB">
                <a:solidFill>
                  <a:prstClr val="black">
                    <a:tint val="75000"/>
                  </a:prstClr>
                </a:solidFill>
              </a:rPr>
              <a:pPr>
                <a:defRPr/>
              </a:pPr>
              <a:t>26</a:t>
            </a:fld>
            <a:endParaRPr lang="en-GB">
              <a:solidFill>
                <a:prstClr val="black">
                  <a:tint val="75000"/>
                </a:prstClr>
              </a:solidFill>
            </a:endParaRPr>
          </a:p>
        </p:txBody>
      </p:sp>
      <p:graphicFrame>
        <p:nvGraphicFramePr>
          <p:cNvPr id="10245" name="Object 4"/>
          <p:cNvGraphicFramePr>
            <a:graphicFrameLocks noChangeAspect="1"/>
          </p:cNvGraphicFramePr>
          <p:nvPr/>
        </p:nvGraphicFramePr>
        <p:xfrm>
          <a:off x="4648200" y="3124200"/>
          <a:ext cx="4176713" cy="3429000"/>
        </p:xfrm>
        <a:graphic>
          <a:graphicData uri="http://schemas.openxmlformats.org/presentationml/2006/ole">
            <p:oleObj spid="_x0000_s27650" name="Chart" r:id="rId3" imgW="4915024" imgH="4048084" progId="MSGraph.Chart.8">
              <p:embed followColorScheme="full"/>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rtlCol="0">
            <a:normAutofit/>
          </a:bodyPr>
          <a:lstStyle/>
          <a:p>
            <a:pPr fontAlgn="auto">
              <a:spcAft>
                <a:spcPts val="0"/>
              </a:spcAft>
              <a:defRPr/>
            </a:pPr>
            <a:r>
              <a:rPr lang="hr-HR" dirty="0" smtClean="0">
                <a:latin typeface="+mn-lt"/>
              </a:rPr>
              <a:t>Slijed primjera ...</a:t>
            </a:r>
            <a:endParaRPr lang="en-GB" dirty="0" smtClean="0">
              <a:latin typeface="+mn-lt"/>
            </a:endParaRPr>
          </a:p>
        </p:txBody>
      </p:sp>
      <p:sp>
        <p:nvSpPr>
          <p:cNvPr id="11267" name="Rectangle 3"/>
          <p:cNvSpPr>
            <a:spLocks noGrp="1" noChangeArrowheads="1"/>
          </p:cNvSpPr>
          <p:nvPr>
            <p:ph idx="1"/>
          </p:nvPr>
        </p:nvSpPr>
        <p:spPr/>
        <p:txBody>
          <a:bodyPr/>
          <a:lstStyle/>
          <a:p>
            <a:r>
              <a:rPr lang="hr-HR" smtClean="0"/>
              <a:t>Uzmimo primjer klasičnog kalorijskog omjera u RDA koji je...</a:t>
            </a:r>
            <a:endParaRPr lang="en-GB" smtClean="0"/>
          </a:p>
        </p:txBody>
      </p:sp>
      <p:sp>
        <p:nvSpPr>
          <p:cNvPr id="2" name="Rezervirano mjesto broja slajda 1"/>
          <p:cNvSpPr>
            <a:spLocks noGrp="1"/>
          </p:cNvSpPr>
          <p:nvPr>
            <p:ph type="sldNum" sz="quarter" idx="12"/>
          </p:nvPr>
        </p:nvSpPr>
        <p:spPr/>
        <p:txBody>
          <a:bodyPr/>
          <a:lstStyle/>
          <a:p>
            <a:pPr>
              <a:defRPr/>
            </a:pPr>
            <a:fld id="{6136B055-EA7D-4B11-B752-3DAEFA1F1EA7}" type="slidenum">
              <a:rPr lang="en-GB">
                <a:solidFill>
                  <a:prstClr val="black">
                    <a:tint val="75000"/>
                  </a:prstClr>
                </a:solidFill>
              </a:rPr>
              <a:pPr>
                <a:defRPr/>
              </a:pPr>
              <a:t>27</a:t>
            </a:fld>
            <a:endParaRPr lang="en-GB">
              <a:solidFill>
                <a:prstClr val="black">
                  <a:tint val="75000"/>
                </a:prstClr>
              </a:solidFill>
            </a:endParaRPr>
          </a:p>
        </p:txBody>
      </p:sp>
      <p:graphicFrame>
        <p:nvGraphicFramePr>
          <p:cNvPr id="11269" name="Object 4"/>
          <p:cNvGraphicFramePr>
            <a:graphicFrameLocks noChangeAspect="1"/>
          </p:cNvGraphicFramePr>
          <p:nvPr/>
        </p:nvGraphicFramePr>
        <p:xfrm>
          <a:off x="4648200" y="3124200"/>
          <a:ext cx="4176713" cy="3429000"/>
        </p:xfrm>
        <a:graphic>
          <a:graphicData uri="http://schemas.openxmlformats.org/presentationml/2006/ole">
            <p:oleObj spid="_x0000_s28674" name="Chart" r:id="rId3" imgW="4915024" imgH="4048084" progId="MSGraph.Chart.8">
              <p:embed followColorScheme="full"/>
            </p:oleObj>
          </a:graphicData>
        </a:graphic>
      </p:graphicFrame>
      <p:sp>
        <p:nvSpPr>
          <p:cNvPr id="11270" name="Text Box 5"/>
          <p:cNvSpPr txBox="1">
            <a:spLocks noChangeArrowheads="1"/>
          </p:cNvSpPr>
          <p:nvPr/>
        </p:nvSpPr>
        <p:spPr bwMode="auto">
          <a:xfrm>
            <a:off x="381000" y="3429000"/>
            <a:ext cx="4038600" cy="2805113"/>
          </a:xfrm>
          <a:prstGeom prst="rect">
            <a:avLst/>
          </a:prstGeom>
          <a:solidFill>
            <a:schemeClr val="accent2"/>
          </a:solidFill>
          <a:ln w="9525">
            <a:solidFill>
              <a:schemeClr val="tx1"/>
            </a:solidFill>
            <a:miter lim="800000"/>
            <a:headEnd/>
            <a:tailEnd/>
          </a:ln>
          <a:effectLst/>
        </p:spPr>
        <p:txBody>
          <a:bodyPr>
            <a:spAutoFit/>
          </a:bodyPr>
          <a:lstStyle/>
          <a:p>
            <a:pPr marL="457200" indent="-457200">
              <a:spcBef>
                <a:spcPct val="50000"/>
              </a:spcBef>
            </a:pPr>
            <a:r>
              <a:rPr lang="hr-HR" sz="2400">
                <a:solidFill>
                  <a:prstClr val="black"/>
                </a:solidFill>
                <a:latin typeface="Tahoma" pitchFamily="34" charset="0"/>
              </a:rPr>
              <a:t>Plivač 80 kg</a:t>
            </a:r>
          </a:p>
          <a:p>
            <a:pPr marL="457200" indent="-457200">
              <a:spcBef>
                <a:spcPct val="50000"/>
              </a:spcBef>
              <a:buFontTx/>
              <a:buChar char="•"/>
            </a:pPr>
            <a:r>
              <a:rPr lang="hr-HR">
                <a:solidFill>
                  <a:prstClr val="black"/>
                </a:solidFill>
                <a:latin typeface="Tahoma" pitchFamily="34" charset="0"/>
              </a:rPr>
              <a:t>5 sati treninga dnevno</a:t>
            </a:r>
          </a:p>
          <a:p>
            <a:pPr marL="457200" indent="-457200">
              <a:spcBef>
                <a:spcPct val="50000"/>
              </a:spcBef>
              <a:buFontTx/>
              <a:buChar char="•"/>
            </a:pPr>
            <a:r>
              <a:rPr lang="hr-HR">
                <a:solidFill>
                  <a:prstClr val="black"/>
                </a:solidFill>
                <a:latin typeface="Tahoma" pitchFamily="34" charset="0"/>
              </a:rPr>
              <a:t>5000 kcal dnevno</a:t>
            </a:r>
          </a:p>
          <a:p>
            <a:pPr marL="457200" indent="-457200">
              <a:spcBef>
                <a:spcPct val="50000"/>
              </a:spcBef>
              <a:buFontTx/>
              <a:buChar char="•"/>
            </a:pPr>
            <a:r>
              <a:rPr lang="hr-HR">
                <a:solidFill>
                  <a:prstClr val="black"/>
                </a:solidFill>
                <a:latin typeface="Tahoma" pitchFamily="34" charset="0"/>
              </a:rPr>
              <a:t>1250 kcal bjelančevina</a:t>
            </a:r>
          </a:p>
          <a:p>
            <a:pPr marL="457200" indent="-457200">
              <a:spcBef>
                <a:spcPct val="50000"/>
              </a:spcBef>
              <a:buFontTx/>
              <a:buChar char="•"/>
            </a:pPr>
            <a:r>
              <a:rPr lang="hr-HR">
                <a:solidFill>
                  <a:prstClr val="black"/>
                </a:solidFill>
                <a:latin typeface="Tahoma" pitchFamily="34" charset="0"/>
              </a:rPr>
              <a:t>350 grama bjelančevina</a:t>
            </a:r>
          </a:p>
          <a:p>
            <a:pPr marL="457200" indent="-457200">
              <a:spcBef>
                <a:spcPct val="50000"/>
              </a:spcBef>
              <a:buFontTx/>
              <a:buChar char="•"/>
            </a:pPr>
            <a:r>
              <a:rPr lang="hr-HR">
                <a:solidFill>
                  <a:prstClr val="black"/>
                </a:solidFill>
                <a:latin typeface="Tahoma" pitchFamily="34" charset="0"/>
              </a:rPr>
              <a:t>4.5 g po kgTT (a preporuka RDA je 0.3 g/kgTT)</a:t>
            </a:r>
            <a:endParaRPr lang="en-GB" sz="2400">
              <a:solidFill>
                <a:prstClr val="black"/>
              </a:solidFill>
              <a:latin typeface="Tahom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rtlCol="0">
            <a:normAutofit/>
          </a:bodyPr>
          <a:lstStyle/>
          <a:p>
            <a:pPr fontAlgn="auto">
              <a:spcAft>
                <a:spcPts val="0"/>
              </a:spcAft>
              <a:defRPr/>
            </a:pPr>
            <a:r>
              <a:rPr lang="hr-HR" dirty="0" smtClean="0">
                <a:latin typeface="+mn-lt"/>
              </a:rPr>
              <a:t>Slijed primjera ...</a:t>
            </a:r>
            <a:endParaRPr lang="en-GB" dirty="0" smtClean="0">
              <a:latin typeface="+mn-lt"/>
            </a:endParaRPr>
          </a:p>
        </p:txBody>
      </p:sp>
      <p:sp>
        <p:nvSpPr>
          <p:cNvPr id="12291" name="Rectangle 3"/>
          <p:cNvSpPr>
            <a:spLocks noGrp="1" noChangeArrowheads="1"/>
          </p:cNvSpPr>
          <p:nvPr>
            <p:ph idx="1"/>
          </p:nvPr>
        </p:nvSpPr>
        <p:spPr/>
        <p:txBody>
          <a:bodyPr/>
          <a:lstStyle/>
          <a:p>
            <a:r>
              <a:rPr lang="hr-HR" smtClean="0"/>
              <a:t>Uzmimo primjer klasičnog kalorijskog omjera u RDA koji je...</a:t>
            </a:r>
            <a:endParaRPr lang="en-GB" smtClean="0"/>
          </a:p>
        </p:txBody>
      </p:sp>
      <p:sp>
        <p:nvSpPr>
          <p:cNvPr id="2" name="Rezervirano mjesto broja slajda 1"/>
          <p:cNvSpPr>
            <a:spLocks noGrp="1"/>
          </p:cNvSpPr>
          <p:nvPr>
            <p:ph type="sldNum" sz="quarter" idx="12"/>
          </p:nvPr>
        </p:nvSpPr>
        <p:spPr/>
        <p:txBody>
          <a:bodyPr/>
          <a:lstStyle/>
          <a:p>
            <a:pPr>
              <a:defRPr/>
            </a:pPr>
            <a:fld id="{6DC6115A-2376-40C2-9A5E-E5E5B41233D7}" type="slidenum">
              <a:rPr lang="en-GB">
                <a:solidFill>
                  <a:prstClr val="black">
                    <a:tint val="75000"/>
                  </a:prstClr>
                </a:solidFill>
              </a:rPr>
              <a:pPr>
                <a:defRPr/>
              </a:pPr>
              <a:t>28</a:t>
            </a:fld>
            <a:endParaRPr lang="en-GB">
              <a:solidFill>
                <a:prstClr val="black">
                  <a:tint val="75000"/>
                </a:prstClr>
              </a:solidFill>
            </a:endParaRPr>
          </a:p>
        </p:txBody>
      </p:sp>
      <p:graphicFrame>
        <p:nvGraphicFramePr>
          <p:cNvPr id="12293" name="Object 4"/>
          <p:cNvGraphicFramePr>
            <a:graphicFrameLocks noChangeAspect="1"/>
          </p:cNvGraphicFramePr>
          <p:nvPr/>
        </p:nvGraphicFramePr>
        <p:xfrm>
          <a:off x="4648200" y="3124200"/>
          <a:ext cx="4176713" cy="3429000"/>
        </p:xfrm>
        <a:graphic>
          <a:graphicData uri="http://schemas.openxmlformats.org/presentationml/2006/ole">
            <p:oleObj spid="_x0000_s29698" name="Chart" r:id="rId3" imgW="4915024" imgH="4048084" progId="MSGraph.Chart.8">
              <p:embed followColorScheme="full"/>
            </p:oleObj>
          </a:graphicData>
        </a:graphic>
      </p:graphicFrame>
      <p:sp>
        <p:nvSpPr>
          <p:cNvPr id="12294" name="Text Box 5"/>
          <p:cNvSpPr txBox="1">
            <a:spLocks noChangeArrowheads="1"/>
          </p:cNvSpPr>
          <p:nvPr/>
        </p:nvSpPr>
        <p:spPr bwMode="auto">
          <a:xfrm>
            <a:off x="381000" y="3429000"/>
            <a:ext cx="4038600" cy="2805113"/>
          </a:xfrm>
          <a:prstGeom prst="rect">
            <a:avLst/>
          </a:prstGeom>
          <a:solidFill>
            <a:schemeClr val="accent2"/>
          </a:solidFill>
          <a:ln w="9525">
            <a:solidFill>
              <a:schemeClr val="tx1"/>
            </a:solidFill>
            <a:miter lim="800000"/>
            <a:headEnd/>
            <a:tailEnd/>
          </a:ln>
          <a:effectLst/>
        </p:spPr>
        <p:txBody>
          <a:bodyPr>
            <a:spAutoFit/>
          </a:bodyPr>
          <a:lstStyle/>
          <a:p>
            <a:pPr marL="457200" indent="-457200">
              <a:spcBef>
                <a:spcPct val="50000"/>
              </a:spcBef>
            </a:pPr>
            <a:r>
              <a:rPr lang="hr-HR" sz="2400">
                <a:solidFill>
                  <a:prstClr val="black"/>
                </a:solidFill>
                <a:latin typeface="Tahoma" pitchFamily="34" charset="0"/>
              </a:rPr>
              <a:t>Plivač 80 kg</a:t>
            </a:r>
          </a:p>
          <a:p>
            <a:pPr marL="457200" indent="-457200">
              <a:spcBef>
                <a:spcPct val="50000"/>
              </a:spcBef>
              <a:buFontTx/>
              <a:buChar char="•"/>
            </a:pPr>
            <a:r>
              <a:rPr lang="hr-HR">
                <a:solidFill>
                  <a:prstClr val="black"/>
                </a:solidFill>
                <a:latin typeface="Tahoma" pitchFamily="34" charset="0"/>
              </a:rPr>
              <a:t>5 sati treninga dnevno</a:t>
            </a:r>
          </a:p>
          <a:p>
            <a:pPr marL="457200" indent="-457200">
              <a:spcBef>
                <a:spcPct val="50000"/>
              </a:spcBef>
              <a:buFontTx/>
              <a:buChar char="•"/>
            </a:pPr>
            <a:r>
              <a:rPr lang="hr-HR">
                <a:solidFill>
                  <a:prstClr val="black"/>
                </a:solidFill>
                <a:latin typeface="Tahoma" pitchFamily="34" charset="0"/>
              </a:rPr>
              <a:t>5000 kcal dnevno</a:t>
            </a:r>
          </a:p>
          <a:p>
            <a:pPr marL="457200" indent="-457200">
              <a:spcBef>
                <a:spcPct val="50000"/>
              </a:spcBef>
              <a:buFontTx/>
              <a:buChar char="•"/>
            </a:pPr>
            <a:r>
              <a:rPr lang="hr-HR">
                <a:solidFill>
                  <a:prstClr val="black"/>
                </a:solidFill>
                <a:latin typeface="Tahoma" pitchFamily="34" charset="0"/>
              </a:rPr>
              <a:t>1250 kcal bjelančevina</a:t>
            </a:r>
          </a:p>
          <a:p>
            <a:pPr marL="457200" indent="-457200">
              <a:spcBef>
                <a:spcPct val="50000"/>
              </a:spcBef>
              <a:buFontTx/>
              <a:buChar char="•"/>
            </a:pPr>
            <a:r>
              <a:rPr lang="hr-HR">
                <a:solidFill>
                  <a:prstClr val="black"/>
                </a:solidFill>
                <a:latin typeface="Tahoma" pitchFamily="34" charset="0"/>
              </a:rPr>
              <a:t>350 grama bjelančevina</a:t>
            </a:r>
          </a:p>
          <a:p>
            <a:pPr marL="457200" indent="-457200">
              <a:spcBef>
                <a:spcPct val="50000"/>
              </a:spcBef>
              <a:buFontTx/>
              <a:buChar char="•"/>
            </a:pPr>
            <a:r>
              <a:rPr lang="hr-HR">
                <a:solidFill>
                  <a:prstClr val="black"/>
                </a:solidFill>
                <a:latin typeface="Tahoma" pitchFamily="34" charset="0"/>
              </a:rPr>
              <a:t>4.5 g po kgTT (a preporuka RDA je 0.3 g/kgTT)</a:t>
            </a:r>
            <a:endParaRPr lang="en-GB" sz="2400">
              <a:solidFill>
                <a:prstClr val="black"/>
              </a:solidFill>
              <a:latin typeface="Tahoma" pitchFamily="34" charset="0"/>
            </a:endParaRPr>
          </a:p>
        </p:txBody>
      </p:sp>
      <p:sp>
        <p:nvSpPr>
          <p:cNvPr id="12295" name="Text Box 6"/>
          <p:cNvSpPr txBox="1">
            <a:spLocks noChangeArrowheads="1"/>
          </p:cNvSpPr>
          <p:nvPr/>
        </p:nvSpPr>
        <p:spPr bwMode="auto">
          <a:xfrm>
            <a:off x="3733800" y="381000"/>
            <a:ext cx="5105400" cy="2752725"/>
          </a:xfrm>
          <a:prstGeom prst="rect">
            <a:avLst/>
          </a:prstGeom>
          <a:solidFill>
            <a:schemeClr val="hlink"/>
          </a:solidFill>
          <a:ln w="9525">
            <a:solidFill>
              <a:schemeClr val="tx1"/>
            </a:solidFill>
            <a:miter lim="800000"/>
            <a:headEnd/>
            <a:tailEnd/>
          </a:ln>
          <a:effectLst/>
        </p:spPr>
        <p:txBody>
          <a:bodyPr>
            <a:spAutoFit/>
          </a:bodyPr>
          <a:lstStyle/>
          <a:p>
            <a:pPr marL="457200" indent="-457200">
              <a:spcBef>
                <a:spcPct val="50000"/>
              </a:spcBef>
            </a:pPr>
            <a:r>
              <a:rPr lang="hr-HR" sz="2400">
                <a:solidFill>
                  <a:prstClr val="black"/>
                </a:solidFill>
                <a:latin typeface="Tahoma" pitchFamily="34" charset="0"/>
              </a:rPr>
              <a:t>Masti</a:t>
            </a:r>
            <a:r>
              <a:rPr lang="hr-HR" sz="2000">
                <a:solidFill>
                  <a:prstClr val="black"/>
                </a:solidFill>
                <a:latin typeface="Tahoma" pitchFamily="34" charset="0"/>
              </a:rPr>
              <a:t>...</a:t>
            </a:r>
          </a:p>
          <a:p>
            <a:pPr marL="457200" indent="-457200">
              <a:spcBef>
                <a:spcPct val="50000"/>
              </a:spcBef>
              <a:buFontTx/>
              <a:buChar char="•"/>
            </a:pPr>
            <a:r>
              <a:rPr lang="hr-HR" sz="2000">
                <a:solidFill>
                  <a:prstClr val="black"/>
                </a:solidFill>
                <a:latin typeface="Tahoma" pitchFamily="34" charset="0"/>
              </a:rPr>
              <a:t>1250 kcal iz masti</a:t>
            </a:r>
          </a:p>
          <a:p>
            <a:pPr marL="457200" indent="-457200">
              <a:spcBef>
                <a:spcPct val="50000"/>
              </a:spcBef>
              <a:buFontTx/>
              <a:buChar char="•"/>
            </a:pPr>
            <a:r>
              <a:rPr lang="hr-HR" sz="2000">
                <a:solidFill>
                  <a:prstClr val="black"/>
                </a:solidFill>
                <a:latin typeface="Tahoma" pitchFamily="34" charset="0"/>
              </a:rPr>
              <a:t>140 g masti od ćega je 1/3 zasićenih</a:t>
            </a:r>
          </a:p>
          <a:p>
            <a:pPr marL="457200" indent="-457200">
              <a:spcBef>
                <a:spcPct val="50000"/>
              </a:spcBef>
              <a:buFontTx/>
              <a:buChar char="•"/>
            </a:pPr>
            <a:r>
              <a:rPr lang="hr-HR" sz="2000">
                <a:solidFill>
                  <a:prstClr val="black"/>
                </a:solidFill>
                <a:latin typeface="Tahoma" pitchFamily="34" charset="0"/>
              </a:rPr>
              <a:t>50 g zasićenih masti</a:t>
            </a:r>
          </a:p>
          <a:p>
            <a:pPr marL="457200" indent="-457200">
              <a:spcBef>
                <a:spcPct val="50000"/>
              </a:spcBef>
              <a:buFontTx/>
              <a:buChar char="•"/>
            </a:pPr>
            <a:r>
              <a:rPr lang="hr-HR" sz="2000">
                <a:solidFill>
                  <a:prstClr val="black"/>
                </a:solidFill>
                <a:latin typeface="Tahoma" pitchFamily="34" charset="0"/>
              </a:rPr>
              <a:t>... 3 do 4 puta više od preporuke RDA</a:t>
            </a:r>
          </a:p>
          <a:p>
            <a:pPr marL="457200" indent="-457200">
              <a:spcBef>
                <a:spcPct val="50000"/>
              </a:spcBef>
              <a:buFontTx/>
              <a:buChar char="•"/>
            </a:pPr>
            <a:endParaRPr lang="en-GB" sz="2000">
              <a:solidFill>
                <a:prstClr val="black"/>
              </a:solidFill>
              <a:latin typeface="Tahom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rtlCol="0">
            <a:normAutofit/>
          </a:bodyPr>
          <a:lstStyle/>
          <a:p>
            <a:pPr fontAlgn="auto">
              <a:spcAft>
                <a:spcPts val="0"/>
              </a:spcAft>
              <a:defRPr/>
            </a:pPr>
            <a:r>
              <a:rPr lang="hr-HR" dirty="0" smtClean="0">
                <a:latin typeface="+mn-lt"/>
              </a:rPr>
              <a:t>Slijed primjera ...</a:t>
            </a:r>
            <a:endParaRPr lang="en-GB" dirty="0" smtClean="0">
              <a:latin typeface="+mn-lt"/>
            </a:endParaRPr>
          </a:p>
        </p:txBody>
      </p:sp>
      <p:sp>
        <p:nvSpPr>
          <p:cNvPr id="13315" name="Rectangle 3"/>
          <p:cNvSpPr>
            <a:spLocks noGrp="1" noChangeArrowheads="1"/>
          </p:cNvSpPr>
          <p:nvPr>
            <p:ph idx="1"/>
          </p:nvPr>
        </p:nvSpPr>
        <p:spPr/>
        <p:txBody>
          <a:bodyPr/>
          <a:lstStyle/>
          <a:p>
            <a:r>
              <a:rPr lang="hr-HR" smtClean="0"/>
              <a:t>Uzmimo primjer klasičnog kalorijskog omjera u RDA koji je...</a:t>
            </a:r>
            <a:endParaRPr lang="en-GB" smtClean="0"/>
          </a:p>
        </p:txBody>
      </p:sp>
      <p:sp>
        <p:nvSpPr>
          <p:cNvPr id="2" name="Rezervirano mjesto broja slajda 1"/>
          <p:cNvSpPr>
            <a:spLocks noGrp="1"/>
          </p:cNvSpPr>
          <p:nvPr>
            <p:ph type="sldNum" sz="quarter" idx="12"/>
          </p:nvPr>
        </p:nvSpPr>
        <p:spPr/>
        <p:txBody>
          <a:bodyPr/>
          <a:lstStyle/>
          <a:p>
            <a:pPr>
              <a:defRPr/>
            </a:pPr>
            <a:fld id="{7A34C743-3984-497D-AB17-11CC4021A6E5}" type="slidenum">
              <a:rPr lang="en-GB">
                <a:solidFill>
                  <a:prstClr val="black">
                    <a:tint val="75000"/>
                  </a:prstClr>
                </a:solidFill>
              </a:rPr>
              <a:pPr>
                <a:defRPr/>
              </a:pPr>
              <a:t>29</a:t>
            </a:fld>
            <a:endParaRPr lang="en-GB">
              <a:solidFill>
                <a:prstClr val="black">
                  <a:tint val="75000"/>
                </a:prstClr>
              </a:solidFill>
            </a:endParaRPr>
          </a:p>
        </p:txBody>
      </p:sp>
      <p:graphicFrame>
        <p:nvGraphicFramePr>
          <p:cNvPr id="13317" name="Object 4"/>
          <p:cNvGraphicFramePr>
            <a:graphicFrameLocks noChangeAspect="1"/>
          </p:cNvGraphicFramePr>
          <p:nvPr/>
        </p:nvGraphicFramePr>
        <p:xfrm>
          <a:off x="4800600" y="3276600"/>
          <a:ext cx="4176713" cy="3429000"/>
        </p:xfrm>
        <a:graphic>
          <a:graphicData uri="http://schemas.openxmlformats.org/presentationml/2006/ole">
            <p:oleObj spid="_x0000_s30722" name="Chart" r:id="rId3" imgW="4915024" imgH="4048084" progId="MSGraph.Chart.8">
              <p:embed followColorScheme="full"/>
            </p:oleObj>
          </a:graphicData>
        </a:graphic>
      </p:graphicFrame>
      <p:sp>
        <p:nvSpPr>
          <p:cNvPr id="13318" name="Text Box 5"/>
          <p:cNvSpPr txBox="1">
            <a:spLocks noChangeArrowheads="1"/>
          </p:cNvSpPr>
          <p:nvPr/>
        </p:nvSpPr>
        <p:spPr bwMode="auto">
          <a:xfrm>
            <a:off x="381000" y="3429000"/>
            <a:ext cx="4038600" cy="2805113"/>
          </a:xfrm>
          <a:prstGeom prst="rect">
            <a:avLst/>
          </a:prstGeom>
          <a:solidFill>
            <a:schemeClr val="accent2">
              <a:alpha val="50195"/>
            </a:schemeClr>
          </a:solidFill>
          <a:ln w="9525">
            <a:solidFill>
              <a:schemeClr val="tx1"/>
            </a:solidFill>
            <a:miter lim="800000"/>
            <a:headEnd/>
            <a:tailEnd/>
          </a:ln>
          <a:effectLst/>
        </p:spPr>
        <p:txBody>
          <a:bodyPr>
            <a:spAutoFit/>
          </a:bodyPr>
          <a:lstStyle/>
          <a:p>
            <a:pPr marL="457200" indent="-457200">
              <a:spcBef>
                <a:spcPct val="50000"/>
              </a:spcBef>
            </a:pPr>
            <a:r>
              <a:rPr lang="hr-HR" sz="2400">
                <a:solidFill>
                  <a:srgbClr val="EAEAEA"/>
                </a:solidFill>
                <a:latin typeface="Tahoma" pitchFamily="34" charset="0"/>
              </a:rPr>
              <a:t>Plivač 80 kg</a:t>
            </a:r>
          </a:p>
          <a:p>
            <a:pPr marL="457200" indent="-457200">
              <a:spcBef>
                <a:spcPct val="50000"/>
              </a:spcBef>
              <a:buFontTx/>
              <a:buChar char="•"/>
            </a:pPr>
            <a:r>
              <a:rPr lang="hr-HR">
                <a:solidFill>
                  <a:srgbClr val="EAEAEA"/>
                </a:solidFill>
                <a:latin typeface="Tahoma" pitchFamily="34" charset="0"/>
              </a:rPr>
              <a:t>5 sati treninga dnevno</a:t>
            </a:r>
          </a:p>
          <a:p>
            <a:pPr marL="457200" indent="-457200">
              <a:spcBef>
                <a:spcPct val="50000"/>
              </a:spcBef>
              <a:buFontTx/>
              <a:buChar char="•"/>
            </a:pPr>
            <a:r>
              <a:rPr lang="hr-HR">
                <a:solidFill>
                  <a:srgbClr val="EAEAEA"/>
                </a:solidFill>
                <a:latin typeface="Tahoma" pitchFamily="34" charset="0"/>
              </a:rPr>
              <a:t>5000 kcal dnevno</a:t>
            </a:r>
          </a:p>
          <a:p>
            <a:pPr marL="457200" indent="-457200">
              <a:spcBef>
                <a:spcPct val="50000"/>
              </a:spcBef>
              <a:buFontTx/>
              <a:buChar char="•"/>
            </a:pPr>
            <a:r>
              <a:rPr lang="hr-HR">
                <a:solidFill>
                  <a:srgbClr val="EAEAEA"/>
                </a:solidFill>
                <a:latin typeface="Tahoma" pitchFamily="34" charset="0"/>
              </a:rPr>
              <a:t>1250 kcal bjelančevina</a:t>
            </a:r>
          </a:p>
          <a:p>
            <a:pPr marL="457200" indent="-457200">
              <a:spcBef>
                <a:spcPct val="50000"/>
              </a:spcBef>
              <a:buFontTx/>
              <a:buChar char="•"/>
            </a:pPr>
            <a:r>
              <a:rPr lang="hr-HR">
                <a:solidFill>
                  <a:srgbClr val="EAEAEA"/>
                </a:solidFill>
                <a:latin typeface="Tahoma" pitchFamily="34" charset="0"/>
              </a:rPr>
              <a:t>350 grama bjelančevina</a:t>
            </a:r>
          </a:p>
          <a:p>
            <a:pPr marL="457200" indent="-457200">
              <a:spcBef>
                <a:spcPct val="50000"/>
              </a:spcBef>
              <a:buFontTx/>
              <a:buChar char="•"/>
            </a:pPr>
            <a:r>
              <a:rPr lang="hr-HR">
                <a:solidFill>
                  <a:srgbClr val="EAEAEA"/>
                </a:solidFill>
                <a:latin typeface="Tahoma" pitchFamily="34" charset="0"/>
              </a:rPr>
              <a:t>4.5 g po kgTT (a preporuka RDA je 0.3 g/kgTT)</a:t>
            </a:r>
            <a:endParaRPr lang="en-GB" sz="2400">
              <a:solidFill>
                <a:srgbClr val="EAEAEA"/>
              </a:solidFill>
              <a:latin typeface="Tahoma" pitchFamily="34" charset="0"/>
            </a:endParaRPr>
          </a:p>
        </p:txBody>
      </p:sp>
      <p:sp>
        <p:nvSpPr>
          <p:cNvPr id="13319" name="Text Box 6"/>
          <p:cNvSpPr txBox="1">
            <a:spLocks noChangeArrowheads="1"/>
          </p:cNvSpPr>
          <p:nvPr/>
        </p:nvSpPr>
        <p:spPr bwMode="auto">
          <a:xfrm>
            <a:off x="3733800" y="381000"/>
            <a:ext cx="5105400" cy="2752725"/>
          </a:xfrm>
          <a:prstGeom prst="rect">
            <a:avLst/>
          </a:prstGeom>
          <a:solidFill>
            <a:schemeClr val="hlink">
              <a:alpha val="50195"/>
            </a:schemeClr>
          </a:solidFill>
          <a:ln w="9525">
            <a:solidFill>
              <a:schemeClr val="tx1"/>
            </a:solidFill>
            <a:miter lim="800000"/>
            <a:headEnd/>
            <a:tailEnd/>
          </a:ln>
          <a:effectLst/>
        </p:spPr>
        <p:txBody>
          <a:bodyPr>
            <a:spAutoFit/>
          </a:bodyPr>
          <a:lstStyle/>
          <a:p>
            <a:pPr marL="457200" indent="-457200">
              <a:spcBef>
                <a:spcPct val="50000"/>
              </a:spcBef>
            </a:pPr>
            <a:r>
              <a:rPr lang="hr-HR" sz="2400">
                <a:solidFill>
                  <a:srgbClr val="EAEAEA"/>
                </a:solidFill>
                <a:latin typeface="Tahoma" pitchFamily="34" charset="0"/>
              </a:rPr>
              <a:t>Masti</a:t>
            </a:r>
            <a:r>
              <a:rPr lang="hr-HR" sz="2000">
                <a:solidFill>
                  <a:srgbClr val="EAEAEA"/>
                </a:solidFill>
                <a:latin typeface="Tahoma" pitchFamily="34" charset="0"/>
              </a:rPr>
              <a:t>...</a:t>
            </a:r>
          </a:p>
          <a:p>
            <a:pPr marL="457200" indent="-457200">
              <a:spcBef>
                <a:spcPct val="50000"/>
              </a:spcBef>
              <a:buFontTx/>
              <a:buChar char="•"/>
            </a:pPr>
            <a:r>
              <a:rPr lang="hr-HR" sz="2000">
                <a:solidFill>
                  <a:srgbClr val="EAEAEA"/>
                </a:solidFill>
                <a:latin typeface="Tahoma" pitchFamily="34" charset="0"/>
              </a:rPr>
              <a:t>1250 kcal iz masti</a:t>
            </a:r>
          </a:p>
          <a:p>
            <a:pPr marL="457200" indent="-457200">
              <a:spcBef>
                <a:spcPct val="50000"/>
              </a:spcBef>
              <a:buFontTx/>
              <a:buChar char="•"/>
            </a:pPr>
            <a:r>
              <a:rPr lang="hr-HR" sz="2000">
                <a:solidFill>
                  <a:srgbClr val="EAEAEA"/>
                </a:solidFill>
                <a:latin typeface="Tahoma" pitchFamily="34" charset="0"/>
              </a:rPr>
              <a:t>140 g masti od ćega je 1/3 zasićenih</a:t>
            </a:r>
          </a:p>
          <a:p>
            <a:pPr marL="457200" indent="-457200">
              <a:spcBef>
                <a:spcPct val="50000"/>
              </a:spcBef>
              <a:buFontTx/>
              <a:buChar char="•"/>
            </a:pPr>
            <a:r>
              <a:rPr lang="hr-HR" sz="2000">
                <a:solidFill>
                  <a:srgbClr val="EAEAEA"/>
                </a:solidFill>
                <a:latin typeface="Tahoma" pitchFamily="34" charset="0"/>
              </a:rPr>
              <a:t>50 g zasićenih masti</a:t>
            </a:r>
          </a:p>
          <a:p>
            <a:pPr marL="457200" indent="-457200">
              <a:spcBef>
                <a:spcPct val="50000"/>
              </a:spcBef>
              <a:buFontTx/>
              <a:buChar char="•"/>
            </a:pPr>
            <a:r>
              <a:rPr lang="hr-HR" sz="2000">
                <a:solidFill>
                  <a:srgbClr val="EAEAEA"/>
                </a:solidFill>
                <a:latin typeface="Tahoma" pitchFamily="34" charset="0"/>
              </a:rPr>
              <a:t>... 3 do 4 puta više od preporuke RDA</a:t>
            </a:r>
          </a:p>
          <a:p>
            <a:pPr marL="457200" indent="-457200">
              <a:spcBef>
                <a:spcPct val="50000"/>
              </a:spcBef>
              <a:buFontTx/>
              <a:buChar char="•"/>
            </a:pPr>
            <a:endParaRPr lang="en-GB" sz="2000">
              <a:solidFill>
                <a:prstClr val="black"/>
              </a:solidFill>
              <a:latin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hr-HR" smtClean="0"/>
              <a:t>Uobičajena razmišljanja…</a:t>
            </a:r>
          </a:p>
        </p:txBody>
      </p:sp>
      <p:sp>
        <p:nvSpPr>
          <p:cNvPr id="75779" name="Rectangle 3"/>
          <p:cNvSpPr>
            <a:spLocks noGrp="1" noChangeArrowheads="1"/>
          </p:cNvSpPr>
          <p:nvPr>
            <p:ph idx="1"/>
          </p:nvPr>
        </p:nvSpPr>
        <p:spPr/>
        <p:txBody>
          <a:bodyPr/>
          <a:lstStyle/>
          <a:p>
            <a:pPr marL="552450" indent="-552450"/>
            <a:r>
              <a:rPr lang="hr-HR" sz="2500" smtClean="0"/>
              <a:t>Trening s opterećenjem ne preporuča se djeci i mladim sportašima dok “solidno ne zagaze u pubertet” </a:t>
            </a:r>
          </a:p>
          <a:p>
            <a:pPr marL="552450" indent="-552450"/>
            <a:r>
              <a:rPr lang="hr-HR" sz="2500" smtClean="0">
                <a:sym typeface="Wingdings" pitchFamily="2" charset="2"/>
              </a:rPr>
              <a:t>Osnovni razlozi:</a:t>
            </a:r>
          </a:p>
          <a:p>
            <a:pPr marL="933450" lvl="1" indent="-476250">
              <a:buFont typeface="Wingdings" pitchFamily="2" charset="2"/>
              <a:buAutoNum type="arabicPeriod"/>
            </a:pPr>
            <a:r>
              <a:rPr lang="hr-HR" sz="2100" smtClean="0">
                <a:sym typeface="Wingdings" pitchFamily="2" charset="2"/>
              </a:rPr>
              <a:t>Nedostatna razina prirodnih anaboličkih hormona u organizmu djece u predpubertetu  i ranom pubertetu “ne omogućava” napredak u dimenzijama snage </a:t>
            </a:r>
          </a:p>
          <a:p>
            <a:pPr marL="933450" lvl="1" indent="-476250">
              <a:buFont typeface="Wingdings" pitchFamily="2" charset="2"/>
              <a:buAutoNum type="arabicPeriod"/>
            </a:pPr>
            <a:r>
              <a:rPr lang="hr-HR" sz="2100" smtClean="0">
                <a:sym typeface="Wingdings" pitchFamily="2" charset="2"/>
              </a:rPr>
              <a:t>Trening s opterećenjem mogao bi uzrokovati ozljede i prerano zatvaranje koštanih epifiza i negativno djelovati na rast i razvoj </a:t>
            </a:r>
          </a:p>
          <a:p>
            <a:pPr marL="933450" lvl="1" indent="-476250">
              <a:buFont typeface="Wingdings" pitchFamily="2" charset="2"/>
              <a:buAutoNum type="arabicPeriod"/>
            </a:pPr>
            <a:endParaRPr lang="hr-HR" sz="2100" smtClean="0">
              <a:sym typeface="Wingdings" pitchFamily="2" charset="2"/>
            </a:endParaRPr>
          </a:p>
          <a:p>
            <a:pPr marL="933450" lvl="1" indent="-476250">
              <a:buFont typeface="Wingdings" pitchFamily="2" charset="2"/>
              <a:buAutoNum type="arabicPeriod"/>
            </a:pPr>
            <a:endParaRPr lang="hr-HR" sz="2100" smtClean="0"/>
          </a:p>
          <a:p>
            <a:pPr marL="933450" lvl="1" indent="-476250">
              <a:buFont typeface="Wingdings" pitchFamily="2" charset="2"/>
              <a:buAutoNum type="arabicPeriod"/>
            </a:pPr>
            <a:endParaRPr lang="hr-HR" sz="21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p:cTn id="7" dur="1000" fill="hold"/>
                                        <p:tgtEl>
                                          <p:spTgt spid="7577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7577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577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75779">
                                            <p:txEl>
                                              <p:pRg st="1" end="1"/>
                                            </p:txEl>
                                          </p:spTgt>
                                        </p:tgtEl>
                                        <p:attrNameLst>
                                          <p:attrName>style.visibility</p:attrName>
                                        </p:attrNameLst>
                                      </p:cBhvr>
                                      <p:to>
                                        <p:strVal val="visible"/>
                                      </p:to>
                                    </p:set>
                                    <p:anim calcmode="lin" valueType="num">
                                      <p:cBhvr>
                                        <p:cTn id="14" dur="1000" fill="hold"/>
                                        <p:tgtEl>
                                          <p:spTgt spid="75779">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7577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5779">
                                            <p:txEl>
                                              <p:pRg st="1" end="1"/>
                                            </p:txEl>
                                          </p:spTgt>
                                        </p:tgtEl>
                                      </p:cBhvr>
                                    </p:animEffect>
                                  </p:childTnLst>
                                </p:cTn>
                              </p:par>
                            </p:childTnLst>
                          </p:cTn>
                        </p:par>
                        <p:par>
                          <p:cTn id="17" fill="hold" nodeType="afterGroup">
                            <p:stCondLst>
                              <p:cond delay="1000"/>
                            </p:stCondLst>
                            <p:childTnLst>
                              <p:par>
                                <p:cTn id="18" presetID="50" presetClass="entr" presetSubtype="0" decel="100000" fill="hold" nodeType="afterEffect">
                                  <p:stCondLst>
                                    <p:cond delay="1000"/>
                                  </p:stCondLst>
                                  <p:childTnLst>
                                    <p:set>
                                      <p:cBhvr>
                                        <p:cTn id="19" dur="1" fill="hold">
                                          <p:stCondLst>
                                            <p:cond delay="0"/>
                                          </p:stCondLst>
                                        </p:cTn>
                                        <p:tgtEl>
                                          <p:spTgt spid="75779">
                                            <p:txEl>
                                              <p:pRg st="2" end="2"/>
                                            </p:txEl>
                                          </p:spTgt>
                                        </p:tgtEl>
                                        <p:attrNameLst>
                                          <p:attrName>style.visibility</p:attrName>
                                        </p:attrNameLst>
                                      </p:cBhvr>
                                      <p:to>
                                        <p:strVal val="visible"/>
                                      </p:to>
                                    </p:set>
                                    <p:anim calcmode="lin" valueType="num">
                                      <p:cBhvr>
                                        <p:cTn id="20" dur="1000" fill="hold"/>
                                        <p:tgtEl>
                                          <p:spTgt spid="75779">
                                            <p:txEl>
                                              <p:pRg st="2" end="2"/>
                                            </p:txEl>
                                          </p:spTgt>
                                        </p:tgtEl>
                                        <p:attrNameLst>
                                          <p:attrName>ppt_w</p:attrName>
                                        </p:attrNameLst>
                                      </p:cBhvr>
                                      <p:tavLst>
                                        <p:tav tm="0">
                                          <p:val>
                                            <p:strVal val="#ppt_w+.3"/>
                                          </p:val>
                                        </p:tav>
                                        <p:tav tm="100000">
                                          <p:val>
                                            <p:strVal val="#ppt_w"/>
                                          </p:val>
                                        </p:tav>
                                      </p:tavLst>
                                    </p:anim>
                                    <p:anim calcmode="lin" valueType="num">
                                      <p:cBhvr>
                                        <p:cTn id="21" dur="1000" fill="hold"/>
                                        <p:tgtEl>
                                          <p:spTgt spid="75779">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7577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0" presetClass="entr" presetSubtype="0" decel="100000" fill="hold" nodeType="clickEffect">
                                  <p:stCondLst>
                                    <p:cond delay="0"/>
                                  </p:stCondLst>
                                  <p:childTnLst>
                                    <p:set>
                                      <p:cBhvr>
                                        <p:cTn id="26" dur="1" fill="hold">
                                          <p:stCondLst>
                                            <p:cond delay="0"/>
                                          </p:stCondLst>
                                        </p:cTn>
                                        <p:tgtEl>
                                          <p:spTgt spid="75779">
                                            <p:txEl>
                                              <p:pRg st="3" end="3"/>
                                            </p:txEl>
                                          </p:spTgt>
                                        </p:tgtEl>
                                        <p:attrNameLst>
                                          <p:attrName>style.visibility</p:attrName>
                                        </p:attrNameLst>
                                      </p:cBhvr>
                                      <p:to>
                                        <p:strVal val="visible"/>
                                      </p:to>
                                    </p:set>
                                    <p:anim calcmode="lin" valueType="num">
                                      <p:cBhvr>
                                        <p:cTn id="27" dur="1000" fill="hold"/>
                                        <p:tgtEl>
                                          <p:spTgt spid="75779">
                                            <p:txEl>
                                              <p:pRg st="3" end="3"/>
                                            </p:txEl>
                                          </p:spTgt>
                                        </p:tgtEl>
                                        <p:attrNameLst>
                                          <p:attrName>ppt_w</p:attrName>
                                        </p:attrNameLst>
                                      </p:cBhvr>
                                      <p:tavLst>
                                        <p:tav tm="0">
                                          <p:val>
                                            <p:strVal val="#ppt_w+.3"/>
                                          </p:val>
                                        </p:tav>
                                        <p:tav tm="100000">
                                          <p:val>
                                            <p:strVal val="#ppt_w"/>
                                          </p:val>
                                        </p:tav>
                                      </p:tavLst>
                                    </p:anim>
                                    <p:anim calcmode="lin" valueType="num">
                                      <p:cBhvr>
                                        <p:cTn id="28" dur="1000" fill="hold"/>
                                        <p:tgtEl>
                                          <p:spTgt spid="75779">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757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Grp="1" noChangeArrowheads="1"/>
          </p:cNvSpPr>
          <p:nvPr>
            <p:ph type="title"/>
          </p:nvPr>
        </p:nvSpPr>
        <p:spPr/>
        <p:txBody>
          <a:bodyPr rtlCol="0">
            <a:normAutofit/>
          </a:bodyPr>
          <a:lstStyle/>
          <a:p>
            <a:pPr fontAlgn="auto">
              <a:spcAft>
                <a:spcPts val="0"/>
              </a:spcAft>
              <a:defRPr/>
            </a:pPr>
            <a:r>
              <a:rPr lang="hr-HR" dirty="0" smtClean="0">
                <a:latin typeface="+mn-lt"/>
              </a:rPr>
              <a:t>Zaključno o </a:t>
            </a:r>
            <a:r>
              <a:rPr lang="hr-HR" dirty="0" err="1" smtClean="0">
                <a:latin typeface="+mn-lt"/>
              </a:rPr>
              <a:t>uvodu..</a:t>
            </a:r>
            <a:r>
              <a:rPr lang="hr-HR" dirty="0" smtClean="0">
                <a:latin typeface="+mn-lt"/>
              </a:rPr>
              <a:t>.</a:t>
            </a:r>
            <a:endParaRPr lang="en-GB" dirty="0" smtClean="0">
              <a:latin typeface="+mn-lt"/>
            </a:endParaRPr>
          </a:p>
        </p:txBody>
      </p:sp>
      <p:sp>
        <p:nvSpPr>
          <p:cNvPr id="14339" name="Rectangle 4"/>
          <p:cNvSpPr>
            <a:spLocks noGrp="1" noChangeArrowheads="1"/>
          </p:cNvSpPr>
          <p:nvPr>
            <p:ph idx="1"/>
          </p:nvPr>
        </p:nvSpPr>
        <p:spPr/>
        <p:txBody>
          <a:bodyPr/>
          <a:lstStyle/>
          <a:p>
            <a:r>
              <a:rPr lang="hr-HR" smtClean="0"/>
              <a:t>Većina standarda koji vrijede u uobičajenim okolnostima kod sportaša ne vrijede</a:t>
            </a:r>
          </a:p>
          <a:p>
            <a:r>
              <a:rPr lang="hr-HR" smtClean="0"/>
              <a:t>Sportska prehrana je </a:t>
            </a:r>
          </a:p>
          <a:p>
            <a:pPr lvl="1"/>
            <a:r>
              <a:rPr lang="hr-HR" smtClean="0"/>
              <a:t>Specifična za aktivnost</a:t>
            </a:r>
          </a:p>
          <a:p>
            <a:pPr lvl="1"/>
            <a:r>
              <a:rPr lang="hr-HR" smtClean="0"/>
              <a:t>Specifična za sport</a:t>
            </a:r>
          </a:p>
          <a:p>
            <a:pPr lvl="1"/>
            <a:r>
              <a:rPr lang="hr-HR" smtClean="0"/>
              <a:t>Specifična za sportaša - osobu</a:t>
            </a:r>
          </a:p>
          <a:p>
            <a:endParaRPr lang="en-GB" smtClean="0"/>
          </a:p>
        </p:txBody>
      </p:sp>
      <p:sp>
        <p:nvSpPr>
          <p:cNvPr id="2" name="Rezervirano mjesto broja slajda 1"/>
          <p:cNvSpPr>
            <a:spLocks noGrp="1"/>
          </p:cNvSpPr>
          <p:nvPr>
            <p:ph type="sldNum" sz="quarter" idx="12"/>
          </p:nvPr>
        </p:nvSpPr>
        <p:spPr/>
        <p:txBody>
          <a:bodyPr/>
          <a:lstStyle/>
          <a:p>
            <a:pPr>
              <a:defRPr/>
            </a:pPr>
            <a:fld id="{6094A03E-EA72-483E-9208-807C251F94C7}" type="slidenum">
              <a:rPr lang="en-GB">
                <a:solidFill>
                  <a:prstClr val="black">
                    <a:tint val="75000"/>
                  </a:prstClr>
                </a:solidFill>
              </a:rPr>
              <a:pPr>
                <a:defRPr/>
              </a:pPr>
              <a:t>30</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rtlCol="0">
            <a:normAutofit fontScale="90000"/>
          </a:bodyPr>
          <a:lstStyle/>
          <a:p>
            <a:pPr fontAlgn="auto">
              <a:spcAft>
                <a:spcPts val="0"/>
              </a:spcAft>
              <a:defRPr/>
            </a:pPr>
            <a:r>
              <a:rPr lang="hr-HR" dirty="0" smtClean="0">
                <a:latin typeface="+mn-lt"/>
              </a:rPr>
              <a:t>Neki praktični problemi prehrane u sportaša</a:t>
            </a:r>
            <a:endParaRPr lang="en-GB" dirty="0" smtClean="0">
              <a:latin typeface="+mn-lt"/>
            </a:endParaRPr>
          </a:p>
        </p:txBody>
      </p:sp>
      <p:sp>
        <p:nvSpPr>
          <p:cNvPr id="15363" name="Rectangle 3"/>
          <p:cNvSpPr>
            <a:spLocks noGrp="1" noChangeArrowheads="1"/>
          </p:cNvSpPr>
          <p:nvPr>
            <p:ph idx="1"/>
          </p:nvPr>
        </p:nvSpPr>
        <p:spPr/>
        <p:txBody>
          <a:bodyPr/>
          <a:lstStyle/>
          <a:p>
            <a:pPr marL="533400" indent="-533400">
              <a:lnSpc>
                <a:spcPct val="90000"/>
              </a:lnSpc>
              <a:buFont typeface="Wingdings" pitchFamily="2" charset="2"/>
              <a:buAutoNum type="arabicPeriod"/>
            </a:pPr>
            <a:r>
              <a:rPr lang="hr-HR" smtClean="0"/>
              <a:t>Različitost (bogatstvo) prehrambenih sastojaka i hrane – “food variety”</a:t>
            </a:r>
          </a:p>
          <a:p>
            <a:pPr marL="533400" indent="-533400">
              <a:lnSpc>
                <a:spcPct val="90000"/>
              </a:lnSpc>
              <a:buFont typeface="Wingdings" pitchFamily="2" charset="2"/>
              <a:buAutoNum type="arabicPeriod"/>
            </a:pPr>
            <a:r>
              <a:rPr lang="hr-HR" smtClean="0"/>
              <a:t>Postizanje visoke razine unosa ugljikohidrata</a:t>
            </a:r>
          </a:p>
          <a:p>
            <a:pPr marL="533400" indent="-533400">
              <a:lnSpc>
                <a:spcPct val="90000"/>
              </a:lnSpc>
              <a:buFont typeface="Wingdings" pitchFamily="2" charset="2"/>
              <a:buAutoNum type="arabicPeriod"/>
            </a:pPr>
            <a:r>
              <a:rPr lang="hr-HR" smtClean="0"/>
              <a:t>Gubitak masnog tkiva i restriktivne prehrambene tehnologije</a:t>
            </a:r>
          </a:p>
          <a:p>
            <a:pPr marL="533400" indent="-533400">
              <a:lnSpc>
                <a:spcPct val="90000"/>
              </a:lnSpc>
              <a:buFont typeface="Wingdings" pitchFamily="2" charset="2"/>
              <a:buAutoNum type="arabicPeriod"/>
            </a:pPr>
            <a:r>
              <a:rPr lang="hr-HR" smtClean="0"/>
              <a:t>Minerali i vitamini</a:t>
            </a:r>
          </a:p>
          <a:p>
            <a:pPr marL="533400" indent="-533400">
              <a:lnSpc>
                <a:spcPct val="90000"/>
              </a:lnSpc>
              <a:buFont typeface="Wingdings" pitchFamily="2" charset="2"/>
              <a:buAutoNum type="arabicPeriod"/>
            </a:pPr>
            <a:r>
              <a:rPr lang="hr-HR" smtClean="0"/>
              <a:t>Rehidracija</a:t>
            </a:r>
          </a:p>
          <a:p>
            <a:pPr marL="533400" indent="-533400">
              <a:lnSpc>
                <a:spcPct val="90000"/>
              </a:lnSpc>
            </a:pPr>
            <a:endParaRPr lang="hr-HR" smtClean="0"/>
          </a:p>
          <a:p>
            <a:pPr marL="533400" indent="-533400">
              <a:lnSpc>
                <a:spcPct val="90000"/>
              </a:lnSpc>
            </a:pPr>
            <a:endParaRPr lang="hr-HR" smtClean="0"/>
          </a:p>
          <a:p>
            <a:pPr marL="533400" indent="-533400">
              <a:lnSpc>
                <a:spcPct val="90000"/>
              </a:lnSpc>
            </a:pPr>
            <a:endParaRPr lang="hr-HR" smtClean="0"/>
          </a:p>
          <a:p>
            <a:pPr marL="533400" indent="-533400">
              <a:lnSpc>
                <a:spcPct val="90000"/>
              </a:lnSpc>
            </a:pPr>
            <a:endParaRPr lang="en-GB" smtClean="0"/>
          </a:p>
        </p:txBody>
      </p:sp>
      <p:sp>
        <p:nvSpPr>
          <p:cNvPr id="2" name="Rezervirano mjesto broja slajda 1"/>
          <p:cNvSpPr>
            <a:spLocks noGrp="1"/>
          </p:cNvSpPr>
          <p:nvPr>
            <p:ph type="sldNum" sz="quarter" idx="12"/>
          </p:nvPr>
        </p:nvSpPr>
        <p:spPr/>
        <p:txBody>
          <a:bodyPr/>
          <a:lstStyle/>
          <a:p>
            <a:pPr>
              <a:defRPr/>
            </a:pPr>
            <a:fld id="{A5FD6D5D-1387-4C9B-B273-04EA855BD8C5}" type="slidenum">
              <a:rPr lang="en-GB">
                <a:solidFill>
                  <a:prstClr val="black">
                    <a:tint val="75000"/>
                  </a:prstClr>
                </a:solidFill>
              </a:rPr>
              <a:pPr>
                <a:defRPr/>
              </a:pPr>
              <a:t>31</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rtlCol="0">
            <a:normAutofit fontScale="90000"/>
          </a:bodyPr>
          <a:lstStyle/>
          <a:p>
            <a:pPr fontAlgn="auto">
              <a:spcAft>
                <a:spcPts val="0"/>
              </a:spcAft>
              <a:defRPr/>
            </a:pPr>
            <a:r>
              <a:rPr lang="hr-HR" dirty="0" smtClean="0">
                <a:solidFill>
                  <a:srgbClr val="EAEAEA"/>
                </a:solidFill>
                <a:latin typeface="+mn-lt"/>
              </a:rPr>
              <a:t>Neki praktični problemi prehrane u sportu </a:t>
            </a:r>
            <a:endParaRPr lang="en-GB" dirty="0" smtClean="0">
              <a:solidFill>
                <a:srgbClr val="EAEAEA"/>
              </a:solidFill>
              <a:latin typeface="+mn-lt"/>
            </a:endParaRPr>
          </a:p>
        </p:txBody>
      </p:sp>
      <p:sp>
        <p:nvSpPr>
          <p:cNvPr id="16387" name="Rectangle 3"/>
          <p:cNvSpPr>
            <a:spLocks noGrp="1" noChangeArrowheads="1"/>
          </p:cNvSpPr>
          <p:nvPr>
            <p:ph idx="1"/>
          </p:nvPr>
        </p:nvSpPr>
        <p:spPr/>
        <p:txBody>
          <a:bodyPr/>
          <a:lstStyle/>
          <a:p>
            <a:pPr marL="533400" indent="-533400">
              <a:lnSpc>
                <a:spcPct val="90000"/>
              </a:lnSpc>
              <a:buFont typeface="Wingdings" pitchFamily="2" charset="2"/>
              <a:buAutoNum type="arabicPeriod"/>
            </a:pPr>
            <a:r>
              <a:rPr lang="hr-HR" dirty="0" smtClean="0"/>
              <a:t>Različitost (bogatstvo) prehrambenih sastojaka i hrane – “food variety”</a:t>
            </a:r>
          </a:p>
          <a:p>
            <a:pPr marL="533400" indent="-533400">
              <a:lnSpc>
                <a:spcPct val="90000"/>
              </a:lnSpc>
              <a:buFont typeface="Wingdings" pitchFamily="2" charset="2"/>
              <a:buAutoNum type="arabicPeriod"/>
            </a:pPr>
            <a:r>
              <a:rPr lang="hr-HR" dirty="0" smtClean="0">
                <a:solidFill>
                  <a:srgbClr val="EAEAEA"/>
                </a:solidFill>
              </a:rPr>
              <a:t>Postizanje visoke razine unosa ugljikohidrata</a:t>
            </a:r>
          </a:p>
          <a:p>
            <a:pPr marL="533400" indent="-533400">
              <a:lnSpc>
                <a:spcPct val="90000"/>
              </a:lnSpc>
              <a:buFont typeface="Wingdings" pitchFamily="2" charset="2"/>
              <a:buAutoNum type="arabicPeriod"/>
            </a:pPr>
            <a:r>
              <a:rPr lang="hr-HR" dirty="0" smtClean="0">
                <a:solidFill>
                  <a:srgbClr val="EAEAEA"/>
                </a:solidFill>
              </a:rPr>
              <a:t>Gubitak masnog tkiva i restriktivne prehrambene tehnologije</a:t>
            </a:r>
          </a:p>
          <a:p>
            <a:pPr marL="533400" indent="-533400">
              <a:lnSpc>
                <a:spcPct val="90000"/>
              </a:lnSpc>
              <a:buFont typeface="Wingdings" pitchFamily="2" charset="2"/>
              <a:buAutoNum type="arabicPeriod"/>
            </a:pPr>
            <a:r>
              <a:rPr lang="hr-HR" dirty="0" smtClean="0">
                <a:solidFill>
                  <a:srgbClr val="EAEAEA"/>
                </a:solidFill>
              </a:rPr>
              <a:t>Minerali i vitamini</a:t>
            </a:r>
          </a:p>
          <a:p>
            <a:pPr marL="533400" indent="-533400">
              <a:lnSpc>
                <a:spcPct val="90000"/>
              </a:lnSpc>
              <a:buFont typeface="Wingdings" pitchFamily="2" charset="2"/>
              <a:buAutoNum type="arabicPeriod"/>
            </a:pPr>
            <a:r>
              <a:rPr lang="hr-HR" dirty="0" smtClean="0">
                <a:solidFill>
                  <a:srgbClr val="EAEAEA"/>
                </a:solidFill>
              </a:rPr>
              <a:t>Rehidracija</a:t>
            </a:r>
          </a:p>
          <a:p>
            <a:pPr marL="533400" indent="-533400">
              <a:lnSpc>
                <a:spcPct val="90000"/>
              </a:lnSpc>
            </a:pPr>
            <a:endParaRPr lang="hr-HR" dirty="0" smtClean="0">
              <a:solidFill>
                <a:srgbClr val="EAEAEA"/>
              </a:solidFill>
            </a:endParaRPr>
          </a:p>
          <a:p>
            <a:pPr marL="533400" indent="-533400">
              <a:lnSpc>
                <a:spcPct val="90000"/>
              </a:lnSpc>
            </a:pPr>
            <a:endParaRPr lang="hr-HR" dirty="0" smtClean="0"/>
          </a:p>
          <a:p>
            <a:pPr marL="533400" indent="-533400">
              <a:lnSpc>
                <a:spcPct val="90000"/>
              </a:lnSpc>
            </a:pPr>
            <a:endParaRPr lang="hr-HR" dirty="0" smtClean="0"/>
          </a:p>
          <a:p>
            <a:pPr marL="533400" indent="-533400">
              <a:lnSpc>
                <a:spcPct val="90000"/>
              </a:lnSpc>
            </a:pPr>
            <a:endParaRPr lang="en-GB" dirty="0" smtClean="0"/>
          </a:p>
        </p:txBody>
      </p:sp>
      <p:sp>
        <p:nvSpPr>
          <p:cNvPr id="2" name="Rezervirano mjesto broja slajda 1"/>
          <p:cNvSpPr>
            <a:spLocks noGrp="1"/>
          </p:cNvSpPr>
          <p:nvPr>
            <p:ph type="sldNum" sz="quarter" idx="12"/>
          </p:nvPr>
        </p:nvSpPr>
        <p:spPr/>
        <p:txBody>
          <a:bodyPr/>
          <a:lstStyle/>
          <a:p>
            <a:pPr>
              <a:defRPr/>
            </a:pPr>
            <a:fld id="{5B7025FC-682C-4F0D-99C3-3DFC9C48972C}" type="slidenum">
              <a:rPr lang="en-GB">
                <a:solidFill>
                  <a:prstClr val="black">
                    <a:tint val="75000"/>
                  </a:prstClr>
                </a:solidFill>
              </a:rPr>
              <a:pPr>
                <a:defRPr/>
              </a:pPr>
              <a:t>32</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rtlCol="0">
            <a:normAutofit/>
          </a:bodyPr>
          <a:lstStyle/>
          <a:p>
            <a:pPr fontAlgn="auto">
              <a:spcAft>
                <a:spcPts val="0"/>
              </a:spcAft>
              <a:defRPr/>
            </a:pPr>
            <a:r>
              <a:rPr lang="hr-HR" dirty="0" smtClean="0">
                <a:latin typeface="+mn-lt"/>
              </a:rPr>
              <a:t>“</a:t>
            </a:r>
            <a:r>
              <a:rPr lang="hr-HR" dirty="0" err="1" smtClean="0">
                <a:latin typeface="+mn-lt"/>
              </a:rPr>
              <a:t>Food</a:t>
            </a:r>
            <a:r>
              <a:rPr lang="hr-HR" dirty="0" smtClean="0">
                <a:latin typeface="+mn-lt"/>
              </a:rPr>
              <a:t> </a:t>
            </a:r>
            <a:r>
              <a:rPr lang="hr-HR" dirty="0" err="1" smtClean="0">
                <a:latin typeface="+mn-lt"/>
              </a:rPr>
              <a:t>variety</a:t>
            </a:r>
            <a:r>
              <a:rPr lang="hr-HR" dirty="0" smtClean="0">
                <a:latin typeface="+mn-lt"/>
              </a:rPr>
              <a:t>”</a:t>
            </a:r>
            <a:endParaRPr lang="en-GB" dirty="0" smtClean="0">
              <a:latin typeface="+mn-lt"/>
            </a:endParaRPr>
          </a:p>
        </p:txBody>
      </p:sp>
      <p:sp>
        <p:nvSpPr>
          <p:cNvPr id="17411" name="Rectangle 3"/>
          <p:cNvSpPr>
            <a:spLocks noGrp="1" noChangeArrowheads="1"/>
          </p:cNvSpPr>
          <p:nvPr>
            <p:ph idx="1"/>
          </p:nvPr>
        </p:nvSpPr>
        <p:spPr/>
        <p:txBody>
          <a:bodyPr/>
          <a:lstStyle/>
          <a:p>
            <a:r>
              <a:rPr lang="hr-HR" smtClean="0"/>
              <a:t>Dva glavna faktora koji omogućuju adekvatnu prehranu su </a:t>
            </a:r>
          </a:p>
          <a:p>
            <a:pPr lvl="1"/>
            <a:r>
              <a:rPr lang="hr-HR" smtClean="0"/>
              <a:t>Adekvatan kalorijski unos</a:t>
            </a:r>
          </a:p>
          <a:p>
            <a:pPr lvl="1"/>
            <a:r>
              <a:rPr lang="hr-HR" i="1" smtClean="0"/>
              <a:t>Food variety</a:t>
            </a:r>
          </a:p>
          <a:p>
            <a:pPr lvl="1"/>
            <a:endParaRPr lang="hr-HR" smtClean="0"/>
          </a:p>
          <a:p>
            <a:pPr lvl="1"/>
            <a:endParaRPr lang="hr-HR" smtClean="0"/>
          </a:p>
          <a:p>
            <a:pPr lvl="4"/>
            <a:r>
              <a:rPr lang="hr-HR" smtClean="0"/>
              <a:t>prema L. Burke - Australian Institute of Sport</a:t>
            </a:r>
            <a:endParaRPr lang="en-GB" smtClean="0"/>
          </a:p>
        </p:txBody>
      </p:sp>
      <p:sp>
        <p:nvSpPr>
          <p:cNvPr id="2" name="Rezervirano mjesto broja slajda 1"/>
          <p:cNvSpPr>
            <a:spLocks noGrp="1"/>
          </p:cNvSpPr>
          <p:nvPr>
            <p:ph type="sldNum" sz="quarter" idx="12"/>
          </p:nvPr>
        </p:nvSpPr>
        <p:spPr/>
        <p:txBody>
          <a:bodyPr/>
          <a:lstStyle/>
          <a:p>
            <a:pPr>
              <a:defRPr/>
            </a:pPr>
            <a:fld id="{FFA9C606-7B40-4B2D-93CD-118CCDFF2FF2}" type="slidenum">
              <a:rPr lang="en-GB">
                <a:solidFill>
                  <a:prstClr val="black">
                    <a:tint val="75000"/>
                  </a:prstClr>
                </a:solidFill>
              </a:rPr>
              <a:pPr>
                <a:defRPr/>
              </a:pPr>
              <a:t>33</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rtlCol="0">
            <a:normAutofit/>
          </a:bodyPr>
          <a:lstStyle/>
          <a:p>
            <a:pPr fontAlgn="auto">
              <a:spcAft>
                <a:spcPts val="0"/>
              </a:spcAft>
              <a:defRPr/>
            </a:pPr>
            <a:r>
              <a:rPr lang="hr-HR" dirty="0" smtClean="0">
                <a:latin typeface="+mn-lt"/>
              </a:rPr>
              <a:t>Raznolikost hrana i prehrane</a:t>
            </a:r>
            <a:endParaRPr lang="en-GB" dirty="0" smtClean="0">
              <a:latin typeface="+mn-lt"/>
            </a:endParaRPr>
          </a:p>
        </p:txBody>
      </p:sp>
      <p:sp>
        <p:nvSpPr>
          <p:cNvPr id="18435" name="Rectangle 3"/>
          <p:cNvSpPr>
            <a:spLocks noGrp="1" noChangeArrowheads="1"/>
          </p:cNvSpPr>
          <p:nvPr>
            <p:ph sz="half" idx="1"/>
          </p:nvPr>
        </p:nvSpPr>
        <p:spPr>
          <a:xfrm>
            <a:off x="304800" y="2017713"/>
            <a:ext cx="4687888" cy="4383087"/>
          </a:xfrm>
        </p:spPr>
        <p:txBody>
          <a:bodyPr/>
          <a:lstStyle/>
          <a:p>
            <a:r>
              <a:rPr lang="hr-HR" sz="2400" smtClean="0"/>
              <a:t>Raznolikost hrane omogućava iskorištavanje potencijalnog interaktivnog djelovanja nutrijenata (kofaktorsko djelovanje)</a:t>
            </a:r>
          </a:p>
          <a:p>
            <a:r>
              <a:rPr lang="hr-HR" sz="2400" smtClean="0"/>
              <a:t>Izostanak raznolike prehrane kod sportaša definiran je</a:t>
            </a:r>
          </a:p>
          <a:p>
            <a:pPr lvl="1"/>
            <a:r>
              <a:rPr lang="hr-HR" sz="2000" smtClean="0"/>
              <a:t>kulturološki i socijalno </a:t>
            </a:r>
          </a:p>
          <a:p>
            <a:pPr lvl="1"/>
            <a:r>
              <a:rPr lang="hr-HR" sz="2000" smtClean="0"/>
              <a:t>dezinformiranošću</a:t>
            </a:r>
          </a:p>
          <a:p>
            <a:pPr lvl="1"/>
            <a:r>
              <a:rPr lang="hr-HR" sz="2000" smtClean="0"/>
              <a:t>različitim opsesijama</a:t>
            </a:r>
          </a:p>
          <a:p>
            <a:endParaRPr lang="hr-HR" sz="2400" smtClean="0"/>
          </a:p>
          <a:p>
            <a:endParaRPr lang="hr-HR" sz="2400" smtClean="0"/>
          </a:p>
          <a:p>
            <a:endParaRPr lang="hr-HR" sz="2400" smtClean="0"/>
          </a:p>
          <a:p>
            <a:endParaRPr lang="hr-HR" sz="2400" smtClean="0"/>
          </a:p>
          <a:p>
            <a:endParaRPr lang="en-GB" sz="2400" smtClean="0"/>
          </a:p>
        </p:txBody>
      </p:sp>
      <p:sp>
        <p:nvSpPr>
          <p:cNvPr id="18436" name="Rectangle 4"/>
          <p:cNvSpPr>
            <a:spLocks noGrp="1" noChangeArrowheads="1"/>
          </p:cNvSpPr>
          <p:nvPr>
            <p:ph sz="half" idx="2"/>
          </p:nvPr>
        </p:nvSpPr>
        <p:spPr>
          <a:xfrm>
            <a:off x="5145088" y="2017713"/>
            <a:ext cx="3389312" cy="4114800"/>
          </a:xfrm>
        </p:spPr>
        <p:txBody>
          <a:bodyPr/>
          <a:lstStyle/>
          <a:p>
            <a:endParaRPr lang="hr-HR" smtClean="0"/>
          </a:p>
        </p:txBody>
      </p:sp>
      <p:sp>
        <p:nvSpPr>
          <p:cNvPr id="2" name="Rezervirano mjesto broja slajda 1"/>
          <p:cNvSpPr>
            <a:spLocks noGrp="1"/>
          </p:cNvSpPr>
          <p:nvPr>
            <p:ph type="sldNum" sz="quarter" idx="12"/>
          </p:nvPr>
        </p:nvSpPr>
        <p:spPr/>
        <p:txBody>
          <a:bodyPr/>
          <a:lstStyle/>
          <a:p>
            <a:pPr>
              <a:defRPr/>
            </a:pPr>
            <a:fld id="{F6C78F04-EB4E-4BCC-9EDA-DA1E73E7772C}" type="slidenum">
              <a:rPr lang="en-GB">
                <a:solidFill>
                  <a:prstClr val="black">
                    <a:tint val="75000"/>
                  </a:prstClr>
                </a:solidFill>
              </a:rPr>
              <a:pPr>
                <a:defRPr/>
              </a:pPr>
              <a:t>34</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rtlCol="0">
            <a:normAutofit/>
          </a:bodyPr>
          <a:lstStyle/>
          <a:p>
            <a:pPr fontAlgn="auto">
              <a:spcAft>
                <a:spcPts val="0"/>
              </a:spcAft>
              <a:defRPr/>
            </a:pPr>
            <a:r>
              <a:rPr lang="hr-HR" dirty="0" smtClean="0">
                <a:latin typeface="+mn-lt"/>
              </a:rPr>
              <a:t>Raznolikost hrana i prehrane</a:t>
            </a:r>
            <a:endParaRPr lang="en-GB" dirty="0" smtClean="0">
              <a:latin typeface="+mn-lt"/>
            </a:endParaRPr>
          </a:p>
        </p:txBody>
      </p:sp>
      <p:sp>
        <p:nvSpPr>
          <p:cNvPr id="19459" name="Rectangle 3"/>
          <p:cNvSpPr>
            <a:spLocks noGrp="1" noChangeArrowheads="1"/>
          </p:cNvSpPr>
          <p:nvPr>
            <p:ph sz="half" idx="1"/>
          </p:nvPr>
        </p:nvSpPr>
        <p:spPr>
          <a:xfrm>
            <a:off x="304800" y="2017713"/>
            <a:ext cx="4687888" cy="4383087"/>
          </a:xfrm>
        </p:spPr>
        <p:txBody>
          <a:bodyPr/>
          <a:lstStyle/>
          <a:p>
            <a:r>
              <a:rPr lang="hr-HR" sz="2400" smtClean="0"/>
              <a:t>Raznolikost hrane omogućava iskorištavanje potencijalnog interaktivnog djelovanja nutrijenata (kofaktorsko djelovanje)</a:t>
            </a:r>
          </a:p>
          <a:p>
            <a:r>
              <a:rPr lang="hr-HR" sz="2400" smtClean="0"/>
              <a:t>Izostanak raznolike prehrane kod sportaša definiran je</a:t>
            </a:r>
          </a:p>
          <a:p>
            <a:pPr lvl="1"/>
            <a:r>
              <a:rPr lang="hr-HR" sz="2000" smtClean="0"/>
              <a:t>kulturološki i socijalno </a:t>
            </a:r>
          </a:p>
          <a:p>
            <a:pPr lvl="1"/>
            <a:r>
              <a:rPr lang="hr-HR" sz="2000" smtClean="0">
                <a:solidFill>
                  <a:srgbClr val="DDDDDD"/>
                </a:solidFill>
              </a:rPr>
              <a:t>dezinformiranošću</a:t>
            </a:r>
          </a:p>
          <a:p>
            <a:pPr lvl="1"/>
            <a:r>
              <a:rPr lang="hr-HR" sz="2000" smtClean="0">
                <a:solidFill>
                  <a:srgbClr val="DDDDDD"/>
                </a:solidFill>
              </a:rPr>
              <a:t>različitim opsesijama</a:t>
            </a:r>
          </a:p>
          <a:p>
            <a:endParaRPr lang="hr-HR" sz="2400" smtClean="0">
              <a:solidFill>
                <a:srgbClr val="DDDDDD"/>
              </a:solidFill>
            </a:endParaRPr>
          </a:p>
          <a:p>
            <a:endParaRPr lang="hr-HR" sz="2400" smtClean="0"/>
          </a:p>
          <a:p>
            <a:endParaRPr lang="hr-HR" sz="2400" smtClean="0"/>
          </a:p>
          <a:p>
            <a:endParaRPr lang="hr-HR" sz="2400" smtClean="0"/>
          </a:p>
          <a:p>
            <a:endParaRPr lang="en-GB" sz="2400" smtClean="0"/>
          </a:p>
        </p:txBody>
      </p:sp>
      <p:sp>
        <p:nvSpPr>
          <p:cNvPr id="19460" name="Rectangle 4"/>
          <p:cNvSpPr>
            <a:spLocks noGrp="1" noChangeArrowheads="1"/>
          </p:cNvSpPr>
          <p:nvPr>
            <p:ph sz="half" idx="2"/>
          </p:nvPr>
        </p:nvSpPr>
        <p:spPr>
          <a:xfrm>
            <a:off x="5145088" y="2017713"/>
            <a:ext cx="3389312" cy="4114800"/>
          </a:xfrm>
        </p:spPr>
        <p:txBody>
          <a:bodyPr/>
          <a:lstStyle/>
          <a:p>
            <a:endParaRPr lang="hr-HR" smtClean="0"/>
          </a:p>
        </p:txBody>
      </p:sp>
      <p:sp>
        <p:nvSpPr>
          <p:cNvPr id="2" name="Rezervirano mjesto broja slajda 1"/>
          <p:cNvSpPr>
            <a:spLocks noGrp="1"/>
          </p:cNvSpPr>
          <p:nvPr>
            <p:ph type="sldNum" sz="quarter" idx="12"/>
          </p:nvPr>
        </p:nvSpPr>
        <p:spPr/>
        <p:txBody>
          <a:bodyPr/>
          <a:lstStyle/>
          <a:p>
            <a:pPr>
              <a:defRPr/>
            </a:pPr>
            <a:fld id="{B7AAF5E6-7B93-42AE-B750-BBE42DE33047}" type="slidenum">
              <a:rPr lang="en-GB">
                <a:solidFill>
                  <a:prstClr val="black">
                    <a:tint val="75000"/>
                  </a:prstClr>
                </a:solidFill>
              </a:rPr>
              <a:pPr>
                <a:defRPr/>
              </a:pPr>
              <a:t>35</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rtlCol="0">
            <a:normAutofit/>
          </a:bodyPr>
          <a:lstStyle/>
          <a:p>
            <a:pPr fontAlgn="auto">
              <a:spcAft>
                <a:spcPts val="0"/>
              </a:spcAft>
              <a:defRPr/>
            </a:pPr>
            <a:r>
              <a:rPr lang="hr-HR" dirty="0" smtClean="0">
                <a:latin typeface="+mn-lt"/>
              </a:rPr>
              <a:t>Raznolikost hrana i prehrane</a:t>
            </a:r>
            <a:endParaRPr lang="en-GB" dirty="0" smtClean="0">
              <a:latin typeface="+mn-lt"/>
            </a:endParaRPr>
          </a:p>
        </p:txBody>
      </p:sp>
      <p:sp>
        <p:nvSpPr>
          <p:cNvPr id="20483" name="Rectangle 3"/>
          <p:cNvSpPr>
            <a:spLocks noGrp="1" noChangeArrowheads="1"/>
          </p:cNvSpPr>
          <p:nvPr>
            <p:ph sz="half" idx="1"/>
          </p:nvPr>
        </p:nvSpPr>
        <p:spPr>
          <a:xfrm>
            <a:off x="304800" y="2017713"/>
            <a:ext cx="4687888" cy="4383087"/>
          </a:xfrm>
        </p:spPr>
        <p:txBody>
          <a:bodyPr/>
          <a:lstStyle/>
          <a:p>
            <a:r>
              <a:rPr lang="hr-HR" sz="2400" smtClean="0"/>
              <a:t>Raznolikost hrane omogućava iskorištavanje potencijalnog interaktivnog djelovanja nutrijenata (kofaktorsko djelovanje)</a:t>
            </a:r>
          </a:p>
          <a:p>
            <a:r>
              <a:rPr lang="hr-HR" sz="2400" smtClean="0"/>
              <a:t>Izostanak raznolike prehrane kod sportaša definiran je</a:t>
            </a:r>
          </a:p>
          <a:p>
            <a:pPr lvl="1"/>
            <a:r>
              <a:rPr lang="hr-HR" sz="2000" smtClean="0">
                <a:solidFill>
                  <a:srgbClr val="DDDDDD"/>
                </a:solidFill>
              </a:rPr>
              <a:t>kulturološki i socijalno </a:t>
            </a:r>
          </a:p>
          <a:p>
            <a:pPr lvl="1"/>
            <a:r>
              <a:rPr lang="hr-HR" sz="2000" smtClean="0"/>
              <a:t>dezinformiranošću</a:t>
            </a:r>
          </a:p>
          <a:p>
            <a:pPr lvl="1"/>
            <a:r>
              <a:rPr lang="hr-HR" sz="2000" smtClean="0">
                <a:solidFill>
                  <a:srgbClr val="DDDDDD"/>
                </a:solidFill>
              </a:rPr>
              <a:t>različitim opsesijama</a:t>
            </a:r>
          </a:p>
          <a:p>
            <a:endParaRPr lang="hr-HR" sz="2400" smtClean="0">
              <a:solidFill>
                <a:srgbClr val="DDDDDD"/>
              </a:solidFill>
            </a:endParaRPr>
          </a:p>
          <a:p>
            <a:endParaRPr lang="hr-HR" sz="2400" smtClean="0"/>
          </a:p>
          <a:p>
            <a:endParaRPr lang="hr-HR" sz="2400" smtClean="0"/>
          </a:p>
          <a:p>
            <a:endParaRPr lang="hr-HR" sz="2400" smtClean="0"/>
          </a:p>
          <a:p>
            <a:endParaRPr lang="en-GB" sz="2400" smtClean="0"/>
          </a:p>
        </p:txBody>
      </p:sp>
      <p:sp>
        <p:nvSpPr>
          <p:cNvPr id="20484" name="Rectangle 4"/>
          <p:cNvSpPr>
            <a:spLocks noGrp="1" noChangeArrowheads="1"/>
          </p:cNvSpPr>
          <p:nvPr>
            <p:ph sz="half" idx="2"/>
          </p:nvPr>
        </p:nvSpPr>
        <p:spPr>
          <a:xfrm>
            <a:off x="5145088" y="2017713"/>
            <a:ext cx="3389312" cy="4114800"/>
          </a:xfrm>
        </p:spPr>
        <p:txBody>
          <a:bodyPr/>
          <a:lstStyle/>
          <a:p>
            <a:endParaRPr lang="hr-HR" smtClean="0"/>
          </a:p>
        </p:txBody>
      </p:sp>
      <p:sp>
        <p:nvSpPr>
          <p:cNvPr id="2" name="Rezervirano mjesto broja slajda 1"/>
          <p:cNvSpPr>
            <a:spLocks noGrp="1"/>
          </p:cNvSpPr>
          <p:nvPr>
            <p:ph type="sldNum" sz="quarter" idx="12"/>
          </p:nvPr>
        </p:nvSpPr>
        <p:spPr/>
        <p:txBody>
          <a:bodyPr/>
          <a:lstStyle/>
          <a:p>
            <a:pPr>
              <a:defRPr/>
            </a:pPr>
            <a:fld id="{56080C32-E6CD-484E-B5A1-DE80C0AA468B}" type="slidenum">
              <a:rPr lang="en-GB">
                <a:solidFill>
                  <a:prstClr val="black">
                    <a:tint val="75000"/>
                  </a:prstClr>
                </a:solidFill>
              </a:rPr>
              <a:pPr>
                <a:defRPr/>
              </a:pPr>
              <a:t>36</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rtlCol="0">
            <a:normAutofit/>
          </a:bodyPr>
          <a:lstStyle/>
          <a:p>
            <a:pPr fontAlgn="auto">
              <a:spcAft>
                <a:spcPts val="0"/>
              </a:spcAft>
              <a:defRPr/>
            </a:pPr>
            <a:r>
              <a:rPr lang="hr-HR" dirty="0" smtClean="0">
                <a:latin typeface="+mn-lt"/>
              </a:rPr>
              <a:t>Raznolikost hrana i prehrane</a:t>
            </a:r>
            <a:endParaRPr lang="en-GB" dirty="0" smtClean="0">
              <a:latin typeface="+mn-lt"/>
            </a:endParaRPr>
          </a:p>
        </p:txBody>
      </p:sp>
      <p:sp>
        <p:nvSpPr>
          <p:cNvPr id="21507" name="Rectangle 3"/>
          <p:cNvSpPr>
            <a:spLocks noGrp="1" noChangeArrowheads="1"/>
          </p:cNvSpPr>
          <p:nvPr>
            <p:ph sz="half" idx="1"/>
          </p:nvPr>
        </p:nvSpPr>
        <p:spPr>
          <a:xfrm>
            <a:off x="304800" y="2017713"/>
            <a:ext cx="4687888" cy="4383087"/>
          </a:xfrm>
        </p:spPr>
        <p:txBody>
          <a:bodyPr/>
          <a:lstStyle/>
          <a:p>
            <a:r>
              <a:rPr lang="hr-HR" sz="2400" smtClean="0"/>
              <a:t>Raznolikost hrane omogućava iskorištavanje potencijalnog interaktivnog djelovanja nutrijenata (kofaktorsko djelovanje)</a:t>
            </a:r>
          </a:p>
          <a:p>
            <a:r>
              <a:rPr lang="hr-HR" sz="2400" smtClean="0"/>
              <a:t>Izostanak raznolike prehrane kod sportaša definiran je</a:t>
            </a:r>
          </a:p>
          <a:p>
            <a:pPr lvl="1"/>
            <a:r>
              <a:rPr lang="hr-HR" sz="2000" smtClean="0">
                <a:solidFill>
                  <a:srgbClr val="DDDDDD"/>
                </a:solidFill>
              </a:rPr>
              <a:t>kulturološki i socijalno </a:t>
            </a:r>
          </a:p>
          <a:p>
            <a:pPr lvl="1"/>
            <a:r>
              <a:rPr lang="hr-HR" sz="2000" smtClean="0">
                <a:solidFill>
                  <a:srgbClr val="DDDDDD"/>
                </a:solidFill>
              </a:rPr>
              <a:t>dezinformiranošću</a:t>
            </a:r>
          </a:p>
          <a:p>
            <a:pPr lvl="1"/>
            <a:r>
              <a:rPr lang="hr-HR" sz="2000" smtClean="0"/>
              <a:t>različitim opsesijama</a:t>
            </a:r>
          </a:p>
          <a:p>
            <a:endParaRPr lang="hr-HR" sz="2400" smtClean="0"/>
          </a:p>
          <a:p>
            <a:endParaRPr lang="hr-HR" sz="2400" smtClean="0"/>
          </a:p>
          <a:p>
            <a:endParaRPr lang="hr-HR" sz="2400" smtClean="0"/>
          </a:p>
          <a:p>
            <a:endParaRPr lang="hr-HR" sz="2400" smtClean="0"/>
          </a:p>
          <a:p>
            <a:endParaRPr lang="en-GB" sz="2400" smtClean="0"/>
          </a:p>
        </p:txBody>
      </p:sp>
      <p:sp>
        <p:nvSpPr>
          <p:cNvPr id="21508" name="Rectangle 4"/>
          <p:cNvSpPr>
            <a:spLocks noGrp="1" noChangeArrowheads="1"/>
          </p:cNvSpPr>
          <p:nvPr>
            <p:ph sz="half" idx="2"/>
          </p:nvPr>
        </p:nvSpPr>
        <p:spPr>
          <a:xfrm>
            <a:off x="5145088" y="2017713"/>
            <a:ext cx="3389312" cy="4114800"/>
          </a:xfrm>
        </p:spPr>
        <p:txBody>
          <a:bodyPr/>
          <a:lstStyle/>
          <a:p>
            <a:endParaRPr lang="hr-HR" smtClean="0"/>
          </a:p>
        </p:txBody>
      </p:sp>
      <p:sp>
        <p:nvSpPr>
          <p:cNvPr id="2" name="Rezervirano mjesto broja slajda 1"/>
          <p:cNvSpPr>
            <a:spLocks noGrp="1"/>
          </p:cNvSpPr>
          <p:nvPr>
            <p:ph type="sldNum" sz="quarter" idx="12"/>
          </p:nvPr>
        </p:nvSpPr>
        <p:spPr/>
        <p:txBody>
          <a:bodyPr/>
          <a:lstStyle/>
          <a:p>
            <a:pPr>
              <a:defRPr/>
            </a:pPr>
            <a:fld id="{A6A5C18C-250C-48D6-B3E4-24CD39565C51}" type="slidenum">
              <a:rPr lang="en-GB">
                <a:solidFill>
                  <a:prstClr val="black">
                    <a:tint val="75000"/>
                  </a:prstClr>
                </a:solidFill>
              </a:rPr>
              <a:pPr>
                <a:defRPr/>
              </a:pPr>
              <a:t>37</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rtlCol="0">
            <a:normAutofit/>
          </a:bodyPr>
          <a:lstStyle/>
          <a:p>
            <a:pPr fontAlgn="auto">
              <a:spcAft>
                <a:spcPts val="0"/>
              </a:spcAft>
              <a:defRPr/>
            </a:pPr>
            <a:r>
              <a:rPr lang="hr-HR" dirty="0" smtClean="0">
                <a:latin typeface="+mn-lt"/>
              </a:rPr>
              <a:t>Raznolikost hrana i prehrane</a:t>
            </a:r>
            <a:endParaRPr lang="en-GB" dirty="0" smtClean="0">
              <a:latin typeface="+mn-lt"/>
            </a:endParaRPr>
          </a:p>
        </p:txBody>
      </p:sp>
      <p:sp>
        <p:nvSpPr>
          <p:cNvPr id="22531" name="Rectangle 3"/>
          <p:cNvSpPr>
            <a:spLocks noGrp="1" noChangeArrowheads="1"/>
          </p:cNvSpPr>
          <p:nvPr>
            <p:ph sz="half" idx="1"/>
          </p:nvPr>
        </p:nvSpPr>
        <p:spPr>
          <a:xfrm>
            <a:off x="304800" y="2017713"/>
            <a:ext cx="4687888" cy="4383087"/>
          </a:xfrm>
        </p:spPr>
        <p:txBody>
          <a:bodyPr/>
          <a:lstStyle/>
          <a:p>
            <a:r>
              <a:rPr lang="hr-HR" sz="2400" smtClean="0">
                <a:solidFill>
                  <a:srgbClr val="DDDDDD"/>
                </a:solidFill>
              </a:rPr>
              <a:t>Raznolikost hrane omogućava iskorištavanje potencijalnog interaktivnog djelovanja nutrijenata (kofaktorsko djelovanje)</a:t>
            </a:r>
          </a:p>
          <a:p>
            <a:r>
              <a:rPr lang="hr-HR" sz="2400" smtClean="0">
                <a:solidFill>
                  <a:srgbClr val="DDDDDD"/>
                </a:solidFill>
              </a:rPr>
              <a:t>Izostanak raznolike prehrane kod sportaša definiran je</a:t>
            </a:r>
          </a:p>
          <a:p>
            <a:pPr lvl="1"/>
            <a:r>
              <a:rPr lang="hr-HR" sz="2000" smtClean="0">
                <a:solidFill>
                  <a:srgbClr val="DDDDDD"/>
                </a:solidFill>
              </a:rPr>
              <a:t>kulturološki i socijalno </a:t>
            </a:r>
          </a:p>
          <a:p>
            <a:pPr lvl="1"/>
            <a:r>
              <a:rPr lang="hr-HR" sz="2000" smtClean="0">
                <a:solidFill>
                  <a:srgbClr val="DDDDDD"/>
                </a:solidFill>
              </a:rPr>
              <a:t>dezinformiranošću</a:t>
            </a:r>
          </a:p>
          <a:p>
            <a:pPr lvl="1"/>
            <a:r>
              <a:rPr lang="hr-HR" sz="2000" smtClean="0">
                <a:solidFill>
                  <a:srgbClr val="DDDDDD"/>
                </a:solidFill>
              </a:rPr>
              <a:t>različitim opsesijama</a:t>
            </a:r>
          </a:p>
          <a:p>
            <a:endParaRPr lang="hr-HR" sz="2400" smtClean="0"/>
          </a:p>
          <a:p>
            <a:endParaRPr lang="hr-HR" sz="2400" smtClean="0"/>
          </a:p>
          <a:p>
            <a:endParaRPr lang="hr-HR" sz="2400" smtClean="0"/>
          </a:p>
          <a:p>
            <a:endParaRPr lang="hr-HR" sz="2400" smtClean="0"/>
          </a:p>
          <a:p>
            <a:endParaRPr lang="en-GB" sz="2400" smtClean="0"/>
          </a:p>
        </p:txBody>
      </p:sp>
      <p:sp>
        <p:nvSpPr>
          <p:cNvPr id="22532" name="Rectangle 4"/>
          <p:cNvSpPr>
            <a:spLocks noGrp="1" noChangeArrowheads="1"/>
          </p:cNvSpPr>
          <p:nvPr>
            <p:ph sz="half" idx="2"/>
          </p:nvPr>
        </p:nvSpPr>
        <p:spPr/>
        <p:txBody>
          <a:bodyPr/>
          <a:lstStyle/>
          <a:p>
            <a:pPr marL="533400" indent="-533400">
              <a:lnSpc>
                <a:spcPct val="90000"/>
              </a:lnSpc>
              <a:buFont typeface="Wingdings" pitchFamily="2" charset="2"/>
              <a:buNone/>
            </a:pPr>
            <a:r>
              <a:rPr lang="hr-HR" sz="2400" smtClean="0"/>
              <a:t>Moguća strategija</a:t>
            </a:r>
          </a:p>
          <a:p>
            <a:pPr marL="533400" indent="-533400">
              <a:lnSpc>
                <a:spcPct val="90000"/>
              </a:lnSpc>
              <a:buFont typeface="Wingdings" pitchFamily="2" charset="2"/>
              <a:buAutoNum type="arabicPeriod"/>
            </a:pPr>
            <a:r>
              <a:rPr lang="hr-HR" sz="2400" smtClean="0"/>
              <a:t>U “nestresnim” situacijama ubaciti “novu” hranu</a:t>
            </a:r>
          </a:p>
          <a:p>
            <a:pPr marL="533400" indent="-533400">
              <a:lnSpc>
                <a:spcPct val="90000"/>
              </a:lnSpc>
              <a:buFont typeface="Wingdings" pitchFamily="2" charset="2"/>
              <a:buAutoNum type="arabicPeriod"/>
            </a:pPr>
            <a:r>
              <a:rPr lang="hr-HR" sz="2400" smtClean="0"/>
              <a:t>Manjak nutrijenta nadoknaditi suplementom</a:t>
            </a:r>
          </a:p>
          <a:p>
            <a:pPr marL="533400" indent="-533400">
              <a:lnSpc>
                <a:spcPct val="90000"/>
              </a:lnSpc>
              <a:buFont typeface="Wingdings" pitchFamily="2" charset="2"/>
              <a:buAutoNum type="arabicPeriod"/>
            </a:pPr>
            <a:r>
              <a:rPr lang="hr-HR" sz="2400" smtClean="0"/>
              <a:t>Postupno smanjivati suplementaciju</a:t>
            </a:r>
          </a:p>
          <a:p>
            <a:pPr marL="533400" indent="-533400">
              <a:lnSpc>
                <a:spcPct val="90000"/>
              </a:lnSpc>
              <a:buFont typeface="Wingdings" pitchFamily="2" charset="2"/>
              <a:buAutoNum type="arabicPeriod"/>
            </a:pPr>
            <a:r>
              <a:rPr lang="hr-HR" sz="2400" smtClean="0"/>
              <a:t>Paziti da se ne izgubi povjerenje </a:t>
            </a:r>
          </a:p>
          <a:p>
            <a:pPr marL="533400" indent="-533400">
              <a:lnSpc>
                <a:spcPct val="90000"/>
              </a:lnSpc>
              <a:buFont typeface="Wingdings" pitchFamily="2" charset="2"/>
              <a:buNone/>
            </a:pPr>
            <a:endParaRPr lang="hr-HR" sz="2400" smtClean="0"/>
          </a:p>
          <a:p>
            <a:pPr marL="533400" indent="-533400">
              <a:lnSpc>
                <a:spcPct val="90000"/>
              </a:lnSpc>
              <a:buFont typeface="Wingdings" pitchFamily="2" charset="2"/>
              <a:buNone/>
            </a:pPr>
            <a:endParaRPr lang="en-GB" sz="2400" smtClean="0"/>
          </a:p>
        </p:txBody>
      </p:sp>
      <p:sp>
        <p:nvSpPr>
          <p:cNvPr id="2" name="Rezervirano mjesto broja slajda 1"/>
          <p:cNvSpPr>
            <a:spLocks noGrp="1"/>
          </p:cNvSpPr>
          <p:nvPr>
            <p:ph type="sldNum" sz="quarter" idx="12"/>
          </p:nvPr>
        </p:nvSpPr>
        <p:spPr/>
        <p:txBody>
          <a:bodyPr/>
          <a:lstStyle/>
          <a:p>
            <a:pPr>
              <a:defRPr/>
            </a:pPr>
            <a:fld id="{10ED7B89-6BAE-4C0D-9FFB-DA76D62B1DAE}" type="slidenum">
              <a:rPr lang="en-GB">
                <a:solidFill>
                  <a:prstClr val="black">
                    <a:tint val="75000"/>
                  </a:prstClr>
                </a:solidFill>
              </a:rPr>
              <a:pPr>
                <a:defRPr/>
              </a:pPr>
              <a:t>38</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rtlCol="0">
            <a:normAutofit fontScale="90000"/>
          </a:bodyPr>
          <a:lstStyle/>
          <a:p>
            <a:pPr fontAlgn="auto">
              <a:spcAft>
                <a:spcPts val="0"/>
              </a:spcAft>
              <a:defRPr/>
            </a:pPr>
            <a:r>
              <a:rPr lang="hr-HR" dirty="0" smtClean="0">
                <a:latin typeface="+mn-lt"/>
              </a:rPr>
              <a:t>Neki praktični problemi prehrane u sportaša</a:t>
            </a:r>
            <a:endParaRPr lang="en-GB" dirty="0" smtClean="0">
              <a:latin typeface="+mn-lt"/>
            </a:endParaRPr>
          </a:p>
        </p:txBody>
      </p:sp>
      <p:sp>
        <p:nvSpPr>
          <p:cNvPr id="23555" name="Rectangle 3"/>
          <p:cNvSpPr>
            <a:spLocks noGrp="1" noChangeArrowheads="1"/>
          </p:cNvSpPr>
          <p:nvPr>
            <p:ph idx="1"/>
          </p:nvPr>
        </p:nvSpPr>
        <p:spPr/>
        <p:txBody>
          <a:bodyPr/>
          <a:lstStyle/>
          <a:p>
            <a:pPr marL="533400" indent="-533400">
              <a:lnSpc>
                <a:spcPct val="90000"/>
              </a:lnSpc>
              <a:buFont typeface="Wingdings" pitchFamily="2" charset="2"/>
              <a:buAutoNum type="arabicPeriod"/>
            </a:pPr>
            <a:r>
              <a:rPr lang="hr-HR" smtClean="0">
                <a:solidFill>
                  <a:srgbClr val="DDDDDD"/>
                </a:solidFill>
              </a:rPr>
              <a:t>Različitost (bogatstvo) prehrambenih sastojaka i hrane – “food variety”</a:t>
            </a:r>
          </a:p>
          <a:p>
            <a:pPr marL="533400" indent="-533400">
              <a:lnSpc>
                <a:spcPct val="90000"/>
              </a:lnSpc>
              <a:buFont typeface="Wingdings" pitchFamily="2" charset="2"/>
              <a:buAutoNum type="arabicPeriod"/>
            </a:pPr>
            <a:r>
              <a:rPr lang="hr-HR" smtClean="0"/>
              <a:t>Postizanje visoke razine unosa ugljikohidrata</a:t>
            </a:r>
          </a:p>
          <a:p>
            <a:pPr marL="533400" indent="-533400">
              <a:lnSpc>
                <a:spcPct val="90000"/>
              </a:lnSpc>
              <a:buFont typeface="Wingdings" pitchFamily="2" charset="2"/>
              <a:buAutoNum type="arabicPeriod"/>
            </a:pPr>
            <a:r>
              <a:rPr lang="hr-HR" smtClean="0">
                <a:solidFill>
                  <a:srgbClr val="DDDDDD"/>
                </a:solidFill>
              </a:rPr>
              <a:t>Gubitak masnog tkiva i restriktivne prehrambene tehnologije</a:t>
            </a:r>
          </a:p>
          <a:p>
            <a:pPr marL="533400" indent="-533400">
              <a:lnSpc>
                <a:spcPct val="90000"/>
              </a:lnSpc>
              <a:buFont typeface="Wingdings" pitchFamily="2" charset="2"/>
              <a:buAutoNum type="arabicPeriod"/>
            </a:pPr>
            <a:r>
              <a:rPr lang="hr-HR" smtClean="0">
                <a:solidFill>
                  <a:srgbClr val="DDDDDD"/>
                </a:solidFill>
              </a:rPr>
              <a:t>Minerali i vitamini</a:t>
            </a:r>
          </a:p>
          <a:p>
            <a:pPr marL="533400" indent="-533400">
              <a:lnSpc>
                <a:spcPct val="90000"/>
              </a:lnSpc>
              <a:buFont typeface="Wingdings" pitchFamily="2" charset="2"/>
              <a:buAutoNum type="arabicPeriod"/>
            </a:pPr>
            <a:r>
              <a:rPr lang="hr-HR" smtClean="0">
                <a:solidFill>
                  <a:srgbClr val="DDDDDD"/>
                </a:solidFill>
              </a:rPr>
              <a:t>Rehidracija</a:t>
            </a:r>
          </a:p>
          <a:p>
            <a:pPr marL="533400" indent="-533400">
              <a:lnSpc>
                <a:spcPct val="90000"/>
              </a:lnSpc>
            </a:pPr>
            <a:endParaRPr lang="hr-HR" smtClean="0">
              <a:solidFill>
                <a:srgbClr val="DDDDDD"/>
              </a:solidFill>
            </a:endParaRPr>
          </a:p>
          <a:p>
            <a:pPr marL="533400" indent="-533400">
              <a:lnSpc>
                <a:spcPct val="90000"/>
              </a:lnSpc>
            </a:pPr>
            <a:endParaRPr lang="hr-HR" smtClean="0"/>
          </a:p>
          <a:p>
            <a:pPr marL="533400" indent="-533400">
              <a:lnSpc>
                <a:spcPct val="90000"/>
              </a:lnSpc>
            </a:pPr>
            <a:endParaRPr lang="hr-HR" smtClean="0"/>
          </a:p>
          <a:p>
            <a:pPr marL="533400" indent="-533400">
              <a:lnSpc>
                <a:spcPct val="90000"/>
              </a:lnSpc>
            </a:pPr>
            <a:endParaRPr lang="en-GB" smtClean="0"/>
          </a:p>
        </p:txBody>
      </p:sp>
      <p:sp>
        <p:nvSpPr>
          <p:cNvPr id="2" name="Rezervirano mjesto broja slajda 1"/>
          <p:cNvSpPr>
            <a:spLocks noGrp="1"/>
          </p:cNvSpPr>
          <p:nvPr>
            <p:ph type="sldNum" sz="quarter" idx="12"/>
          </p:nvPr>
        </p:nvSpPr>
        <p:spPr/>
        <p:txBody>
          <a:bodyPr/>
          <a:lstStyle/>
          <a:p>
            <a:pPr>
              <a:defRPr/>
            </a:pPr>
            <a:fld id="{FC4EB474-5D2E-4394-AA36-F8A3CACC8A99}" type="slidenum">
              <a:rPr lang="en-GB">
                <a:solidFill>
                  <a:prstClr val="black">
                    <a:tint val="75000"/>
                  </a:prstClr>
                </a:solidFill>
              </a:rPr>
              <a:pPr>
                <a:defRPr/>
              </a:pPr>
              <a:t>39</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hr-HR" smtClean="0"/>
              <a:t>Daljnje izlaganje temelji se na …</a:t>
            </a:r>
          </a:p>
        </p:txBody>
      </p:sp>
      <p:sp>
        <p:nvSpPr>
          <p:cNvPr id="6147" name="Rectangle 3"/>
          <p:cNvSpPr>
            <a:spLocks noGrp="1" noChangeArrowheads="1"/>
          </p:cNvSpPr>
          <p:nvPr>
            <p:ph idx="1"/>
          </p:nvPr>
        </p:nvSpPr>
        <p:spPr/>
        <p:txBody>
          <a:bodyPr/>
          <a:lstStyle/>
          <a:p>
            <a:pPr>
              <a:buFont typeface="Wingdings" pitchFamily="2" charset="2"/>
              <a:buNone/>
            </a:pPr>
            <a:r>
              <a:rPr lang="hr-HR" smtClean="0"/>
              <a:t>… rezultatima studija koje su uspoređivale E i K skupine mladih sportaša (ponekad i djece) </a:t>
            </a:r>
          </a:p>
          <a:p>
            <a:pPr lvl="1"/>
            <a:r>
              <a:rPr lang="hr-HR" smtClean="0"/>
              <a:t>	E skupina provodila je trening snage (trenažeri, utezi,…)</a:t>
            </a:r>
          </a:p>
          <a:p>
            <a:pPr lvl="1"/>
            <a:r>
              <a:rPr lang="hr-HR" smtClean="0"/>
              <a:t>	K skupina provodila je nekakav drugi trening ili nije trenirala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p:txBody>
          <a:bodyPr rtlCol="0">
            <a:normAutofit/>
          </a:bodyPr>
          <a:lstStyle/>
          <a:p>
            <a:pPr fontAlgn="auto">
              <a:spcAft>
                <a:spcPts val="0"/>
              </a:spcAft>
              <a:defRPr/>
            </a:pPr>
            <a:r>
              <a:rPr lang="hr-HR" dirty="0" smtClean="0">
                <a:latin typeface="+mn-lt"/>
              </a:rPr>
              <a:t>Ugljikohidrati </a:t>
            </a:r>
            <a:endParaRPr lang="en-GB" dirty="0" smtClean="0">
              <a:latin typeface="+mn-lt"/>
            </a:endParaRPr>
          </a:p>
        </p:txBody>
      </p:sp>
      <p:sp>
        <p:nvSpPr>
          <p:cNvPr id="24579" name="Rectangle 5"/>
          <p:cNvSpPr>
            <a:spLocks noGrp="1" noChangeArrowheads="1"/>
          </p:cNvSpPr>
          <p:nvPr>
            <p:ph idx="1"/>
          </p:nvPr>
        </p:nvSpPr>
        <p:spPr/>
        <p:txBody>
          <a:bodyPr/>
          <a:lstStyle/>
          <a:p>
            <a:r>
              <a:rPr lang="hr-HR" sz="2800" smtClean="0"/>
              <a:t>Unos ugljikohidrata u periodima čestih treninga i natjecanja penje se na 7-10 g/kg TT</a:t>
            </a:r>
          </a:p>
          <a:p>
            <a:r>
              <a:rPr lang="hr-HR" sz="2800" smtClean="0"/>
              <a:t>80 kg </a:t>
            </a:r>
            <a:r>
              <a:rPr lang="hr-HR" sz="2800" smtClean="0">
                <a:sym typeface="Wingdings" pitchFamily="2" charset="2"/>
              </a:rPr>
              <a:t> 700 g  3000 kcal</a:t>
            </a:r>
          </a:p>
          <a:p>
            <a:pPr lvl="1"/>
            <a:r>
              <a:rPr lang="hr-HR" sz="2400" smtClean="0">
                <a:sym typeface="Wingdings" pitchFamily="2" charset="2"/>
              </a:rPr>
              <a:t>Konvencionalnim prehranama ovo je vrlo teško ... Bolje rečeno nije problem “povremeno”, ali problem je “redovito”</a:t>
            </a:r>
          </a:p>
          <a:p>
            <a:r>
              <a:rPr lang="hr-HR" sz="2800" smtClean="0">
                <a:sym typeface="Wingdings" pitchFamily="2" charset="2"/>
              </a:rPr>
              <a:t>Dodatni problem  izrazita potreba za ugljikohidratima nakon aktivnosti</a:t>
            </a:r>
          </a:p>
          <a:p>
            <a:endParaRPr lang="en-GB" sz="2800" smtClean="0"/>
          </a:p>
        </p:txBody>
      </p:sp>
      <p:sp>
        <p:nvSpPr>
          <p:cNvPr id="2" name="Rezervirano mjesto broja slajda 1"/>
          <p:cNvSpPr>
            <a:spLocks noGrp="1"/>
          </p:cNvSpPr>
          <p:nvPr>
            <p:ph type="sldNum" sz="quarter" idx="12"/>
          </p:nvPr>
        </p:nvSpPr>
        <p:spPr/>
        <p:txBody>
          <a:bodyPr/>
          <a:lstStyle/>
          <a:p>
            <a:pPr>
              <a:defRPr/>
            </a:pPr>
            <a:fld id="{78C0C8A8-572F-497E-A809-4BD3F81DEEA6}" type="slidenum">
              <a:rPr lang="en-GB">
                <a:solidFill>
                  <a:prstClr val="black">
                    <a:tint val="75000"/>
                  </a:prstClr>
                </a:solidFill>
              </a:rPr>
              <a:pPr>
                <a:defRPr/>
              </a:pPr>
              <a:t>40</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457200" y="2438400"/>
            <a:ext cx="8329613" cy="3443288"/>
          </a:xfrm>
          <a:prstGeom prst="rect">
            <a:avLst/>
          </a:prstGeom>
          <a:noFill/>
          <a:ln w="9525">
            <a:noFill/>
            <a:miter lim="800000"/>
            <a:headEnd/>
            <a:tailEnd/>
          </a:ln>
          <a:effectLst/>
        </p:spPr>
      </p:pic>
      <p:sp>
        <p:nvSpPr>
          <p:cNvPr id="32771" name="Rectangle 3"/>
          <p:cNvSpPr>
            <a:spLocks noGrp="1" noChangeArrowheads="1"/>
          </p:cNvSpPr>
          <p:nvPr>
            <p:ph type="title"/>
          </p:nvPr>
        </p:nvSpPr>
        <p:spPr/>
        <p:txBody>
          <a:bodyPr rtlCol="0">
            <a:normAutofit/>
          </a:bodyPr>
          <a:lstStyle/>
          <a:p>
            <a:pPr fontAlgn="auto">
              <a:spcAft>
                <a:spcPts val="0"/>
              </a:spcAft>
              <a:defRPr/>
            </a:pPr>
            <a:r>
              <a:rPr lang="hr-HR" sz="3200" dirty="0" err="1" smtClean="0">
                <a:latin typeface="+mn-lt"/>
              </a:rPr>
              <a:t>Costill</a:t>
            </a:r>
            <a:r>
              <a:rPr lang="hr-HR" sz="3200" dirty="0" smtClean="0">
                <a:latin typeface="+mn-lt"/>
              </a:rPr>
              <a:t> i Miller 1980</a:t>
            </a:r>
            <a:endParaRPr lang="en-GB" sz="3200" dirty="0" smtClean="0">
              <a:latin typeface="+mn-lt"/>
            </a:endParaRPr>
          </a:p>
        </p:txBody>
      </p:sp>
      <p:sp>
        <p:nvSpPr>
          <p:cNvPr id="2" name="Rezervirano mjesto broja slajda 1"/>
          <p:cNvSpPr>
            <a:spLocks noGrp="1"/>
          </p:cNvSpPr>
          <p:nvPr>
            <p:ph type="sldNum" sz="quarter" idx="12"/>
          </p:nvPr>
        </p:nvSpPr>
        <p:spPr/>
        <p:txBody>
          <a:bodyPr/>
          <a:lstStyle/>
          <a:p>
            <a:pPr>
              <a:defRPr/>
            </a:pPr>
            <a:fld id="{F60DBC62-230C-4787-B8C7-30518C0BECC6}" type="slidenum">
              <a:rPr lang="en-GB">
                <a:solidFill>
                  <a:prstClr val="black">
                    <a:tint val="75000"/>
                  </a:prstClr>
                </a:solidFill>
              </a:rPr>
              <a:pPr>
                <a:defRPr/>
              </a:pPr>
              <a:t>41</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rtlCol="0">
            <a:normAutofit/>
          </a:bodyPr>
          <a:lstStyle/>
          <a:p>
            <a:pPr fontAlgn="auto">
              <a:spcAft>
                <a:spcPts val="0"/>
              </a:spcAft>
              <a:defRPr/>
            </a:pPr>
            <a:r>
              <a:rPr lang="hr-HR" dirty="0" smtClean="0">
                <a:latin typeface="+mn-lt"/>
              </a:rPr>
              <a:t>...</a:t>
            </a:r>
            <a:endParaRPr lang="en-GB" dirty="0" smtClean="0">
              <a:latin typeface="+mn-lt"/>
            </a:endParaRPr>
          </a:p>
        </p:txBody>
      </p:sp>
      <p:sp>
        <p:nvSpPr>
          <p:cNvPr id="26627" name="Rectangle 3"/>
          <p:cNvSpPr>
            <a:spLocks noGrp="1" noChangeArrowheads="1"/>
          </p:cNvSpPr>
          <p:nvPr>
            <p:ph idx="1"/>
          </p:nvPr>
        </p:nvSpPr>
        <p:spPr>
          <a:xfrm>
            <a:off x="533400" y="2017713"/>
            <a:ext cx="8421688" cy="4114800"/>
          </a:xfrm>
        </p:spPr>
        <p:txBody>
          <a:bodyPr/>
          <a:lstStyle/>
          <a:p>
            <a:r>
              <a:rPr lang="hr-HR" sz="2800" smtClean="0"/>
              <a:t>Većina istraživanja pokazala je kako sportaši ne unose dostatne količine ugljikohidrata </a:t>
            </a:r>
          </a:p>
          <a:p>
            <a:pPr lvl="1"/>
            <a:r>
              <a:rPr lang="hr-HR" sz="2400" smtClean="0"/>
              <a:t>Ovo potom rezultira smanjenjem glikogenskih potencijala, a što konkretno u sportu (veslanju) uvjetuje smanjenu mogućnost obavljanja anaerobnog laktatnog rada</a:t>
            </a:r>
          </a:p>
          <a:p>
            <a:pPr lvl="1"/>
            <a:r>
              <a:rPr lang="hr-HR" sz="2400" smtClean="0"/>
              <a:t>Dodatni problem je “kulturološke prirode” (cjelovite žitarice kod nas praktički ne postoje u prehrani)</a:t>
            </a:r>
            <a:endParaRPr lang="en-GB" sz="2400" smtClean="0"/>
          </a:p>
        </p:txBody>
      </p:sp>
      <p:sp>
        <p:nvSpPr>
          <p:cNvPr id="2" name="Rezervirano mjesto broja slajda 1"/>
          <p:cNvSpPr>
            <a:spLocks noGrp="1"/>
          </p:cNvSpPr>
          <p:nvPr>
            <p:ph type="sldNum" sz="quarter" idx="12"/>
          </p:nvPr>
        </p:nvSpPr>
        <p:spPr/>
        <p:txBody>
          <a:bodyPr/>
          <a:lstStyle/>
          <a:p>
            <a:pPr>
              <a:defRPr/>
            </a:pPr>
            <a:fld id="{C79F6BB2-6584-4646-8F90-B2EDC675A7B5}" type="slidenum">
              <a:rPr lang="en-GB">
                <a:solidFill>
                  <a:prstClr val="black">
                    <a:tint val="75000"/>
                  </a:prstClr>
                </a:solidFill>
              </a:rPr>
              <a:pPr>
                <a:defRPr/>
              </a:pPr>
              <a:t>42</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rtlCol="0">
            <a:normAutofit/>
          </a:bodyPr>
          <a:lstStyle/>
          <a:p>
            <a:pPr fontAlgn="auto">
              <a:spcAft>
                <a:spcPts val="0"/>
              </a:spcAft>
              <a:defRPr/>
            </a:pPr>
            <a:r>
              <a:rPr lang="hr-HR" sz="3600" dirty="0" smtClean="0">
                <a:latin typeface="+mn-lt"/>
              </a:rPr>
              <a:t>Unos ugljikohidrata nakon aktivnosti</a:t>
            </a:r>
            <a:endParaRPr lang="en-GB" sz="3600" dirty="0" smtClean="0">
              <a:latin typeface="+mn-lt"/>
            </a:endParaRPr>
          </a:p>
        </p:txBody>
      </p:sp>
      <p:sp>
        <p:nvSpPr>
          <p:cNvPr id="27651" name="Rectangle 3"/>
          <p:cNvSpPr>
            <a:spLocks noGrp="1" noChangeArrowheads="1"/>
          </p:cNvSpPr>
          <p:nvPr>
            <p:ph idx="1"/>
          </p:nvPr>
        </p:nvSpPr>
        <p:spPr/>
        <p:txBody>
          <a:bodyPr/>
          <a:lstStyle/>
          <a:p>
            <a:r>
              <a:rPr lang="hr-HR" smtClean="0"/>
              <a:t>Problem resinteze glikogena</a:t>
            </a:r>
          </a:p>
          <a:p>
            <a:pPr lvl="1"/>
            <a:r>
              <a:rPr lang="hr-HR" smtClean="0"/>
              <a:t>Resinteza glikogena je najizraženija neposredno nakon napora</a:t>
            </a:r>
          </a:p>
          <a:p>
            <a:pPr lvl="1"/>
            <a:r>
              <a:rPr lang="hr-HR" smtClean="0"/>
              <a:t>PITANJE: Koliko sportaša uzima ugljikohidratni obrok nakon treninga/natjecanja?</a:t>
            </a:r>
            <a:endParaRPr lang="en-GB" smtClean="0"/>
          </a:p>
        </p:txBody>
      </p:sp>
      <p:sp>
        <p:nvSpPr>
          <p:cNvPr id="2" name="Rezervirano mjesto broja slajda 1"/>
          <p:cNvSpPr>
            <a:spLocks noGrp="1"/>
          </p:cNvSpPr>
          <p:nvPr>
            <p:ph type="sldNum" sz="quarter" idx="12"/>
          </p:nvPr>
        </p:nvSpPr>
        <p:spPr/>
        <p:txBody>
          <a:bodyPr/>
          <a:lstStyle/>
          <a:p>
            <a:pPr>
              <a:defRPr/>
            </a:pPr>
            <a:fld id="{5C037C50-E8A2-4490-AC5C-BE2DB1D8463C}" type="slidenum">
              <a:rPr lang="en-GB">
                <a:solidFill>
                  <a:prstClr val="black">
                    <a:tint val="75000"/>
                  </a:prstClr>
                </a:solidFill>
              </a:rPr>
              <a:pPr>
                <a:defRPr/>
              </a:pPr>
              <a:t>43</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rtlCol="0">
            <a:normAutofit/>
          </a:bodyPr>
          <a:lstStyle/>
          <a:p>
            <a:pPr fontAlgn="auto">
              <a:spcAft>
                <a:spcPts val="0"/>
              </a:spcAft>
              <a:defRPr/>
            </a:pPr>
            <a:r>
              <a:rPr lang="hr-HR" dirty="0" smtClean="0">
                <a:latin typeface="+mn-lt"/>
              </a:rPr>
              <a:t>Moguće strategije (1)...</a:t>
            </a:r>
            <a:endParaRPr lang="en-GB" dirty="0" smtClean="0">
              <a:latin typeface="+mn-lt"/>
            </a:endParaRPr>
          </a:p>
        </p:txBody>
      </p:sp>
      <p:sp>
        <p:nvSpPr>
          <p:cNvPr id="28675" name="Rectangle 3"/>
          <p:cNvSpPr>
            <a:spLocks noGrp="1" noChangeArrowheads="1"/>
          </p:cNvSpPr>
          <p:nvPr>
            <p:ph idx="1"/>
          </p:nvPr>
        </p:nvSpPr>
        <p:spPr/>
        <p:txBody>
          <a:bodyPr/>
          <a:lstStyle/>
          <a:p>
            <a:pPr marL="533400" indent="-533400">
              <a:lnSpc>
                <a:spcPct val="90000"/>
              </a:lnSpc>
            </a:pPr>
            <a:r>
              <a:rPr lang="hr-HR" sz="2800" smtClean="0"/>
              <a:t>Učiniti ugljikohidratnu hranu dostupnom</a:t>
            </a:r>
          </a:p>
          <a:p>
            <a:pPr marL="914400" lvl="1" indent="-457200">
              <a:lnSpc>
                <a:spcPct val="90000"/>
              </a:lnSpc>
            </a:pPr>
            <a:r>
              <a:rPr lang="hr-HR" sz="2400" smtClean="0"/>
              <a:t>Banane i </a:t>
            </a:r>
            <a:r>
              <a:rPr lang="hr-HR" sz="2400" b="1" smtClean="0"/>
              <a:t>sezonsko</a:t>
            </a:r>
            <a:r>
              <a:rPr lang="hr-HR" sz="2400" smtClean="0"/>
              <a:t> voće u svlačionici nakon T/N</a:t>
            </a:r>
          </a:p>
          <a:p>
            <a:pPr marL="914400" lvl="1" indent="-457200">
              <a:lnSpc>
                <a:spcPct val="90000"/>
              </a:lnSpc>
            </a:pPr>
            <a:r>
              <a:rPr lang="hr-HR" sz="2400" smtClean="0"/>
              <a:t>Staviti ugljikohidratnu hranu (sušeno ili svježe voće, mrkva) na stol tijekom gledanja video snimke ili TV-a,...</a:t>
            </a:r>
          </a:p>
          <a:p>
            <a:pPr marL="914400" lvl="1" indent="-457200">
              <a:lnSpc>
                <a:spcPct val="90000"/>
              </a:lnSpc>
            </a:pPr>
            <a:r>
              <a:rPr lang="hr-HR" sz="2400" smtClean="0"/>
              <a:t>Zatražiti od hotelskih barova da nabave “sportska pića” s povećanom koncentracijom ugljikohidrata, a da “kao slučajno” baš kad ste vi tamo nestane nekih “gaziranih pića”</a:t>
            </a:r>
          </a:p>
          <a:p>
            <a:pPr marL="914400" lvl="1" indent="-457200">
              <a:lnSpc>
                <a:spcPct val="90000"/>
              </a:lnSpc>
            </a:pPr>
            <a:r>
              <a:rPr lang="hr-HR" sz="2400" smtClean="0"/>
              <a:t>Obavezno predjelo od tjestenine i/ili riže – bez obzira na eventualni švedski stol </a:t>
            </a:r>
            <a:endParaRPr lang="en-GB" sz="2400" smtClean="0"/>
          </a:p>
        </p:txBody>
      </p:sp>
      <p:sp>
        <p:nvSpPr>
          <p:cNvPr id="2" name="Rezervirano mjesto broja slajda 1"/>
          <p:cNvSpPr>
            <a:spLocks noGrp="1"/>
          </p:cNvSpPr>
          <p:nvPr>
            <p:ph type="sldNum" sz="quarter" idx="12"/>
          </p:nvPr>
        </p:nvSpPr>
        <p:spPr/>
        <p:txBody>
          <a:bodyPr/>
          <a:lstStyle/>
          <a:p>
            <a:pPr>
              <a:defRPr/>
            </a:pPr>
            <a:fld id="{24166E2F-1446-4283-AF96-19EF9FB8E4E8}" type="slidenum">
              <a:rPr lang="en-GB">
                <a:solidFill>
                  <a:prstClr val="black">
                    <a:tint val="75000"/>
                  </a:prstClr>
                </a:solidFill>
              </a:rPr>
              <a:pPr>
                <a:defRPr/>
              </a:pPr>
              <a:t>44</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rtlCol="0">
            <a:normAutofit/>
          </a:bodyPr>
          <a:lstStyle/>
          <a:p>
            <a:pPr fontAlgn="auto">
              <a:spcAft>
                <a:spcPts val="0"/>
              </a:spcAft>
              <a:defRPr/>
            </a:pPr>
            <a:r>
              <a:rPr lang="hr-HR" dirty="0" smtClean="0">
                <a:latin typeface="+mn-lt"/>
              </a:rPr>
              <a:t>Moguće strategije (2)...</a:t>
            </a:r>
            <a:endParaRPr lang="en-GB" dirty="0" smtClean="0">
              <a:latin typeface="+mn-lt"/>
            </a:endParaRPr>
          </a:p>
        </p:txBody>
      </p:sp>
      <p:sp>
        <p:nvSpPr>
          <p:cNvPr id="29699" name="Rectangle 3"/>
          <p:cNvSpPr>
            <a:spLocks noGrp="1" noChangeArrowheads="1"/>
          </p:cNvSpPr>
          <p:nvPr>
            <p:ph idx="1"/>
          </p:nvPr>
        </p:nvSpPr>
        <p:spPr/>
        <p:txBody>
          <a:bodyPr/>
          <a:lstStyle/>
          <a:p>
            <a:pPr marL="533400" indent="-533400"/>
            <a:r>
              <a:rPr lang="hr-HR" sz="2800" smtClean="0"/>
              <a:t>Diskretno ih da natjerati da sami shvate koliko im je važno ugljikohidratno “punjenje”</a:t>
            </a:r>
          </a:p>
          <a:p>
            <a:pPr marL="914400" lvl="1" indent="-457200"/>
            <a:r>
              <a:rPr lang="hr-HR" sz="2400" smtClean="0"/>
              <a:t>Testiranja glikogenskih potencijala – anaerobnog laktatnog rada (ponovljeni sprintevi na vrijeme) nakon što su kroz jutro konzumirali UH obroke, i usporediti rezultate s onima kada to nisu napravili </a:t>
            </a:r>
          </a:p>
          <a:p>
            <a:pPr marL="914400" lvl="1" indent="-457200"/>
            <a:endParaRPr lang="hr-HR" sz="2400" smtClean="0"/>
          </a:p>
        </p:txBody>
      </p:sp>
      <p:sp>
        <p:nvSpPr>
          <p:cNvPr id="2" name="Rezervirano mjesto broja slajda 1"/>
          <p:cNvSpPr>
            <a:spLocks noGrp="1"/>
          </p:cNvSpPr>
          <p:nvPr>
            <p:ph type="sldNum" sz="quarter" idx="12"/>
          </p:nvPr>
        </p:nvSpPr>
        <p:spPr/>
        <p:txBody>
          <a:bodyPr/>
          <a:lstStyle/>
          <a:p>
            <a:pPr>
              <a:defRPr/>
            </a:pPr>
            <a:fld id="{2A5A1615-5F21-4643-8635-8F7B17E107F9}" type="slidenum">
              <a:rPr lang="en-GB">
                <a:solidFill>
                  <a:prstClr val="black">
                    <a:tint val="75000"/>
                  </a:prstClr>
                </a:solidFill>
              </a:rPr>
              <a:pPr>
                <a:defRPr/>
              </a:pPr>
              <a:t>45</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rtlCol="0">
            <a:normAutofit/>
          </a:bodyPr>
          <a:lstStyle/>
          <a:p>
            <a:pPr fontAlgn="auto">
              <a:spcAft>
                <a:spcPts val="0"/>
              </a:spcAft>
              <a:defRPr/>
            </a:pPr>
            <a:r>
              <a:rPr lang="hr-HR" dirty="0" smtClean="0">
                <a:latin typeface="+mn-lt"/>
              </a:rPr>
              <a:t>Korak </a:t>
            </a:r>
            <a:r>
              <a:rPr lang="hr-HR" dirty="0" err="1" smtClean="0">
                <a:latin typeface="+mn-lt"/>
              </a:rPr>
              <a:t>dalje..</a:t>
            </a:r>
            <a:r>
              <a:rPr lang="hr-HR" dirty="0" smtClean="0">
                <a:latin typeface="+mn-lt"/>
              </a:rPr>
              <a:t>.</a:t>
            </a:r>
            <a:endParaRPr lang="en-GB" dirty="0" smtClean="0">
              <a:latin typeface="+mn-lt"/>
            </a:endParaRPr>
          </a:p>
        </p:txBody>
      </p:sp>
      <p:sp>
        <p:nvSpPr>
          <p:cNvPr id="30723" name="Rectangle 3"/>
          <p:cNvSpPr>
            <a:spLocks noGrp="1" noChangeArrowheads="1"/>
          </p:cNvSpPr>
          <p:nvPr>
            <p:ph idx="1"/>
          </p:nvPr>
        </p:nvSpPr>
        <p:spPr/>
        <p:txBody>
          <a:bodyPr/>
          <a:lstStyle/>
          <a:p>
            <a:r>
              <a:rPr lang="hr-HR" smtClean="0"/>
              <a:t>Paziti na glikemijski indeks</a:t>
            </a:r>
          </a:p>
          <a:p>
            <a:pPr lvl="1"/>
            <a:r>
              <a:rPr lang="hr-HR" smtClean="0"/>
              <a:t>Ponuditi hranu visokog GI nakon T/N</a:t>
            </a:r>
          </a:p>
          <a:p>
            <a:pPr lvl="1"/>
            <a:r>
              <a:rPr lang="hr-HR" smtClean="0"/>
              <a:t>Ponuditi hranu niskog GI u drugim situacijama (pogotovo prije T/N)</a:t>
            </a:r>
          </a:p>
          <a:p>
            <a:endParaRPr lang="hr-HR" smtClean="0"/>
          </a:p>
          <a:p>
            <a:pPr lvl="1"/>
            <a:endParaRPr lang="en-GB" smtClean="0"/>
          </a:p>
        </p:txBody>
      </p:sp>
      <p:sp>
        <p:nvSpPr>
          <p:cNvPr id="2" name="Rezervirano mjesto broja slajda 1"/>
          <p:cNvSpPr>
            <a:spLocks noGrp="1"/>
          </p:cNvSpPr>
          <p:nvPr>
            <p:ph type="sldNum" sz="quarter" idx="12"/>
          </p:nvPr>
        </p:nvSpPr>
        <p:spPr/>
        <p:txBody>
          <a:bodyPr/>
          <a:lstStyle/>
          <a:p>
            <a:pPr>
              <a:defRPr/>
            </a:pPr>
            <a:fld id="{7E51D930-B89D-4EE5-AA37-8F9C43EEE187}" type="slidenum">
              <a:rPr lang="en-GB">
                <a:solidFill>
                  <a:prstClr val="black">
                    <a:tint val="75000"/>
                  </a:prstClr>
                </a:solidFill>
              </a:rPr>
              <a:pPr>
                <a:defRPr/>
              </a:pPr>
              <a:t>46</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rtlCol="0">
            <a:normAutofit/>
          </a:bodyPr>
          <a:lstStyle/>
          <a:p>
            <a:pPr fontAlgn="auto">
              <a:spcAft>
                <a:spcPts val="0"/>
              </a:spcAft>
              <a:defRPr/>
            </a:pPr>
            <a:r>
              <a:rPr lang="hr-HR" dirty="0" smtClean="0">
                <a:latin typeface="+mn-lt"/>
              </a:rPr>
              <a:t>Po mom osobnom </a:t>
            </a:r>
            <a:r>
              <a:rPr lang="hr-HR" dirty="0" err="1" smtClean="0">
                <a:latin typeface="+mn-lt"/>
              </a:rPr>
              <a:t>mišljenju..</a:t>
            </a:r>
            <a:r>
              <a:rPr lang="hr-HR" dirty="0" smtClean="0">
                <a:latin typeface="+mn-lt"/>
              </a:rPr>
              <a:t>.</a:t>
            </a:r>
            <a:endParaRPr lang="en-GB" dirty="0" smtClean="0">
              <a:latin typeface="+mn-lt"/>
            </a:endParaRPr>
          </a:p>
        </p:txBody>
      </p:sp>
      <p:sp>
        <p:nvSpPr>
          <p:cNvPr id="31747" name="Rectangle 3"/>
          <p:cNvSpPr>
            <a:spLocks noGrp="1" noChangeArrowheads="1"/>
          </p:cNvSpPr>
          <p:nvPr>
            <p:ph idx="1"/>
          </p:nvPr>
        </p:nvSpPr>
        <p:spPr/>
        <p:txBody>
          <a:bodyPr/>
          <a:lstStyle/>
          <a:p>
            <a:r>
              <a:rPr lang="hr-HR" smtClean="0"/>
              <a:t>Najvažnije je razviti </a:t>
            </a:r>
            <a:r>
              <a:rPr lang="hr-HR" b="1" smtClean="0"/>
              <a:t>naviku</a:t>
            </a:r>
            <a:r>
              <a:rPr lang="hr-HR" smtClean="0"/>
              <a:t> za konzumiranjem kvalitetne ugljikohidratne hrane</a:t>
            </a:r>
            <a:endParaRPr lang="en-GB" smtClean="0"/>
          </a:p>
        </p:txBody>
      </p:sp>
      <p:sp>
        <p:nvSpPr>
          <p:cNvPr id="2" name="Rezervirano mjesto broja slajda 1"/>
          <p:cNvSpPr>
            <a:spLocks noGrp="1"/>
          </p:cNvSpPr>
          <p:nvPr>
            <p:ph type="sldNum" sz="quarter" idx="12"/>
          </p:nvPr>
        </p:nvSpPr>
        <p:spPr/>
        <p:txBody>
          <a:bodyPr/>
          <a:lstStyle/>
          <a:p>
            <a:pPr>
              <a:defRPr/>
            </a:pPr>
            <a:fld id="{5B909CA7-9665-44DE-8E75-B07E6F08B692}" type="slidenum">
              <a:rPr lang="en-GB">
                <a:solidFill>
                  <a:prstClr val="black">
                    <a:tint val="75000"/>
                  </a:prstClr>
                </a:solidFill>
              </a:rPr>
              <a:pPr>
                <a:defRPr/>
              </a:pPr>
              <a:t>47</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rtlCol="0">
            <a:normAutofit fontScale="90000"/>
          </a:bodyPr>
          <a:lstStyle/>
          <a:p>
            <a:pPr fontAlgn="auto">
              <a:spcAft>
                <a:spcPts val="0"/>
              </a:spcAft>
              <a:defRPr/>
            </a:pPr>
            <a:r>
              <a:rPr lang="hr-HR" dirty="0" smtClean="0">
                <a:latin typeface="+mn-lt"/>
              </a:rPr>
              <a:t>Neki praktični problemi prehrane u sportu</a:t>
            </a:r>
            <a:endParaRPr lang="en-GB" dirty="0" smtClean="0">
              <a:latin typeface="+mn-lt"/>
            </a:endParaRPr>
          </a:p>
        </p:txBody>
      </p:sp>
      <p:sp>
        <p:nvSpPr>
          <p:cNvPr id="32771" name="Rectangle 3"/>
          <p:cNvSpPr>
            <a:spLocks noGrp="1" noChangeArrowheads="1"/>
          </p:cNvSpPr>
          <p:nvPr>
            <p:ph idx="1"/>
          </p:nvPr>
        </p:nvSpPr>
        <p:spPr/>
        <p:txBody>
          <a:bodyPr/>
          <a:lstStyle/>
          <a:p>
            <a:pPr marL="533400" indent="-533400">
              <a:lnSpc>
                <a:spcPct val="90000"/>
              </a:lnSpc>
              <a:buFont typeface="Wingdings" pitchFamily="2" charset="2"/>
              <a:buAutoNum type="arabicPeriod"/>
            </a:pPr>
            <a:r>
              <a:rPr lang="hr-HR" smtClean="0">
                <a:solidFill>
                  <a:srgbClr val="DDDDDD"/>
                </a:solidFill>
              </a:rPr>
              <a:t>Različitost (bogatstvo) prehrambenih sastojaka i hrane – “food variety”</a:t>
            </a:r>
          </a:p>
          <a:p>
            <a:pPr marL="533400" indent="-533400">
              <a:lnSpc>
                <a:spcPct val="90000"/>
              </a:lnSpc>
              <a:buFont typeface="Wingdings" pitchFamily="2" charset="2"/>
              <a:buAutoNum type="arabicPeriod"/>
            </a:pPr>
            <a:r>
              <a:rPr lang="hr-HR" smtClean="0">
                <a:solidFill>
                  <a:srgbClr val="DDDDDD"/>
                </a:solidFill>
              </a:rPr>
              <a:t>Postizanje visoke razine unosa ugljikohidrata</a:t>
            </a:r>
          </a:p>
          <a:p>
            <a:pPr marL="533400" indent="-533400">
              <a:lnSpc>
                <a:spcPct val="90000"/>
              </a:lnSpc>
              <a:buFont typeface="Wingdings" pitchFamily="2" charset="2"/>
              <a:buAutoNum type="arabicPeriod"/>
            </a:pPr>
            <a:r>
              <a:rPr lang="hr-HR" smtClean="0"/>
              <a:t>Gubitak masnog tkiva i restriktivne prehrambene tehnologije</a:t>
            </a:r>
          </a:p>
          <a:p>
            <a:pPr marL="533400" indent="-533400">
              <a:lnSpc>
                <a:spcPct val="90000"/>
              </a:lnSpc>
              <a:buFont typeface="Wingdings" pitchFamily="2" charset="2"/>
              <a:buAutoNum type="arabicPeriod"/>
            </a:pPr>
            <a:r>
              <a:rPr lang="hr-HR" smtClean="0">
                <a:solidFill>
                  <a:srgbClr val="DDDDDD"/>
                </a:solidFill>
              </a:rPr>
              <a:t>Minerali i vitamini</a:t>
            </a:r>
          </a:p>
          <a:p>
            <a:pPr marL="533400" indent="-533400">
              <a:lnSpc>
                <a:spcPct val="90000"/>
              </a:lnSpc>
              <a:buFont typeface="Wingdings" pitchFamily="2" charset="2"/>
              <a:buAutoNum type="arabicPeriod"/>
            </a:pPr>
            <a:r>
              <a:rPr lang="hr-HR" smtClean="0">
                <a:solidFill>
                  <a:srgbClr val="DDDDDD"/>
                </a:solidFill>
              </a:rPr>
              <a:t>Rehidracija</a:t>
            </a:r>
          </a:p>
          <a:p>
            <a:pPr marL="533400" indent="-533400">
              <a:lnSpc>
                <a:spcPct val="90000"/>
              </a:lnSpc>
            </a:pPr>
            <a:endParaRPr lang="hr-HR" smtClean="0">
              <a:solidFill>
                <a:srgbClr val="DDDDDD"/>
              </a:solidFill>
            </a:endParaRPr>
          </a:p>
          <a:p>
            <a:pPr marL="533400" indent="-533400">
              <a:lnSpc>
                <a:spcPct val="90000"/>
              </a:lnSpc>
            </a:pPr>
            <a:endParaRPr lang="hr-HR" smtClean="0"/>
          </a:p>
          <a:p>
            <a:pPr marL="533400" indent="-533400">
              <a:lnSpc>
                <a:spcPct val="90000"/>
              </a:lnSpc>
            </a:pPr>
            <a:endParaRPr lang="hr-HR" smtClean="0"/>
          </a:p>
          <a:p>
            <a:pPr marL="533400" indent="-533400">
              <a:lnSpc>
                <a:spcPct val="90000"/>
              </a:lnSpc>
            </a:pPr>
            <a:endParaRPr lang="en-GB" smtClean="0"/>
          </a:p>
        </p:txBody>
      </p:sp>
      <p:sp>
        <p:nvSpPr>
          <p:cNvPr id="2" name="Rezervirano mjesto broja slajda 1"/>
          <p:cNvSpPr>
            <a:spLocks noGrp="1"/>
          </p:cNvSpPr>
          <p:nvPr>
            <p:ph type="sldNum" sz="quarter" idx="12"/>
          </p:nvPr>
        </p:nvSpPr>
        <p:spPr/>
        <p:txBody>
          <a:bodyPr/>
          <a:lstStyle/>
          <a:p>
            <a:pPr>
              <a:defRPr/>
            </a:pPr>
            <a:fld id="{03102092-F4E2-47CD-8C82-0F90D81845D5}" type="slidenum">
              <a:rPr lang="en-GB">
                <a:solidFill>
                  <a:prstClr val="black">
                    <a:tint val="75000"/>
                  </a:prstClr>
                </a:solidFill>
              </a:rPr>
              <a:pPr>
                <a:defRPr/>
              </a:pPr>
              <a:t>48</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rtlCol="0">
            <a:normAutofit/>
          </a:bodyPr>
          <a:lstStyle/>
          <a:p>
            <a:pPr fontAlgn="auto">
              <a:spcAft>
                <a:spcPts val="0"/>
              </a:spcAft>
              <a:defRPr/>
            </a:pPr>
            <a:r>
              <a:rPr lang="hr-HR" dirty="0" smtClean="0">
                <a:latin typeface="+mn-lt"/>
              </a:rPr>
              <a:t>Malo “otkrivanja tople vode”</a:t>
            </a:r>
            <a:endParaRPr lang="en-GB" dirty="0" smtClean="0">
              <a:latin typeface="+mn-lt"/>
            </a:endParaRPr>
          </a:p>
        </p:txBody>
      </p:sp>
      <p:sp>
        <p:nvSpPr>
          <p:cNvPr id="33795" name="Rectangle 3"/>
          <p:cNvSpPr>
            <a:spLocks noGrp="1" noChangeArrowheads="1"/>
          </p:cNvSpPr>
          <p:nvPr>
            <p:ph idx="1"/>
          </p:nvPr>
        </p:nvSpPr>
        <p:spPr/>
        <p:txBody>
          <a:bodyPr/>
          <a:lstStyle/>
          <a:p>
            <a:r>
              <a:rPr lang="hr-HR" smtClean="0"/>
              <a:t>Gubitak tjelesne težine moguće je ostvariti:</a:t>
            </a:r>
          </a:p>
          <a:p>
            <a:pPr lvl="1"/>
            <a:r>
              <a:rPr lang="hr-HR" smtClean="0"/>
              <a:t>Restriktivnom dijetom</a:t>
            </a:r>
          </a:p>
          <a:p>
            <a:pPr lvl="1"/>
            <a:r>
              <a:rPr lang="hr-HR" smtClean="0"/>
              <a:t>Povećanom aktivnošću</a:t>
            </a:r>
            <a:endParaRPr lang="en-GB" smtClean="0"/>
          </a:p>
        </p:txBody>
      </p:sp>
      <p:sp>
        <p:nvSpPr>
          <p:cNvPr id="2" name="Rezervirano mjesto broja slajda 1"/>
          <p:cNvSpPr>
            <a:spLocks noGrp="1"/>
          </p:cNvSpPr>
          <p:nvPr>
            <p:ph type="sldNum" sz="quarter" idx="12"/>
          </p:nvPr>
        </p:nvSpPr>
        <p:spPr/>
        <p:txBody>
          <a:bodyPr/>
          <a:lstStyle/>
          <a:p>
            <a:pPr>
              <a:defRPr/>
            </a:pPr>
            <a:fld id="{7010D7B4-7594-4DEF-987B-68E36F4DE6B4}" type="slidenum">
              <a:rPr lang="en-GB">
                <a:solidFill>
                  <a:prstClr val="black">
                    <a:tint val="75000"/>
                  </a:prstClr>
                </a:solidFill>
              </a:rPr>
              <a:pPr>
                <a:defRPr/>
              </a:pPr>
              <a:t>49</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03350" y="260350"/>
            <a:ext cx="7313613" cy="1143000"/>
          </a:xfrm>
        </p:spPr>
        <p:txBody>
          <a:bodyPr/>
          <a:lstStyle/>
          <a:p>
            <a:r>
              <a:rPr lang="hr-HR" sz="2400" smtClean="0"/>
              <a:t>Trening s opterećenjem kod djece i mladih sportaša</a:t>
            </a:r>
            <a:br>
              <a:rPr lang="hr-HR" sz="2400" smtClean="0"/>
            </a:br>
            <a:r>
              <a:rPr lang="hr-HR" sz="3200" smtClean="0"/>
              <a:t>					</a:t>
            </a:r>
            <a:r>
              <a:rPr lang="hr-HR" sz="3200" b="1" smtClean="0"/>
              <a:t>Zašto “DA”?</a:t>
            </a:r>
          </a:p>
        </p:txBody>
      </p:sp>
      <p:sp>
        <p:nvSpPr>
          <p:cNvPr id="86019" name="Rectangle 3"/>
          <p:cNvSpPr>
            <a:spLocks noGrp="1" noChangeArrowheads="1"/>
          </p:cNvSpPr>
          <p:nvPr>
            <p:ph idx="1"/>
          </p:nvPr>
        </p:nvSpPr>
        <p:spPr/>
        <p:txBody>
          <a:bodyPr/>
          <a:lstStyle/>
          <a:p>
            <a:pPr marL="552450" indent="-552450">
              <a:buFont typeface="Wingdings" pitchFamily="2" charset="2"/>
              <a:buAutoNum type="arabicPeriod"/>
            </a:pPr>
            <a:r>
              <a:rPr lang="hr-HR" b="1" smtClean="0"/>
              <a:t>Potencijalne opasnosti</a:t>
            </a:r>
          </a:p>
          <a:p>
            <a:pPr marL="933450" lvl="1" indent="-476250">
              <a:buFont typeface="Wingdings" pitchFamily="2" charset="2"/>
              <a:buAutoNum type="arabicPeriod"/>
            </a:pPr>
            <a:r>
              <a:rPr lang="hr-HR" smtClean="0"/>
              <a:t>Ozljede</a:t>
            </a:r>
          </a:p>
          <a:p>
            <a:pPr marL="933450" lvl="1" indent="-476250">
              <a:buFont typeface="Wingdings" pitchFamily="2" charset="2"/>
              <a:buAutoNum type="arabicPeriod"/>
            </a:pPr>
            <a:r>
              <a:rPr lang="hr-HR" smtClean="0"/>
              <a:t>Potencijalno negativni učinci na rast i razvoj</a:t>
            </a:r>
          </a:p>
          <a:p>
            <a:pPr marL="552450" indent="-552450">
              <a:buFont typeface="Wingdings" pitchFamily="2" charset="2"/>
              <a:buAutoNum type="arabicPeriod"/>
            </a:pPr>
            <a:r>
              <a:rPr lang="hr-HR" b="1" smtClean="0"/>
              <a:t>Pitanje efikasnosti treninga</a:t>
            </a:r>
          </a:p>
          <a:p>
            <a:pPr marL="933450" lvl="1" indent="-476250">
              <a:buFont typeface="Wingdings" pitchFamily="2" charset="2"/>
              <a:buNone/>
            </a:pPr>
            <a:endParaRPr lang="hr-HR"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0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60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60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rtlCol="0">
            <a:normAutofit/>
          </a:bodyPr>
          <a:lstStyle/>
          <a:p>
            <a:pPr fontAlgn="auto">
              <a:spcAft>
                <a:spcPts val="0"/>
              </a:spcAft>
              <a:defRPr/>
            </a:pPr>
            <a:r>
              <a:rPr lang="hr-HR" dirty="0" smtClean="0">
                <a:solidFill>
                  <a:srgbClr val="DDDDDD"/>
                </a:solidFill>
                <a:latin typeface="+mn-lt"/>
              </a:rPr>
              <a:t>Malo “otkrivanja tople vode”</a:t>
            </a:r>
            <a:endParaRPr lang="en-GB" dirty="0" smtClean="0">
              <a:solidFill>
                <a:srgbClr val="DDDDDD"/>
              </a:solidFill>
              <a:latin typeface="+mn-lt"/>
            </a:endParaRPr>
          </a:p>
        </p:txBody>
      </p:sp>
      <p:sp>
        <p:nvSpPr>
          <p:cNvPr id="34819" name="Rectangle 3"/>
          <p:cNvSpPr>
            <a:spLocks noGrp="1" noChangeArrowheads="1"/>
          </p:cNvSpPr>
          <p:nvPr>
            <p:ph idx="1"/>
          </p:nvPr>
        </p:nvSpPr>
        <p:spPr/>
        <p:txBody>
          <a:bodyPr/>
          <a:lstStyle/>
          <a:p>
            <a:r>
              <a:rPr lang="hr-HR" smtClean="0">
                <a:solidFill>
                  <a:srgbClr val="DDDDDD"/>
                </a:solidFill>
              </a:rPr>
              <a:t>Gubitak tjelesne težine moguće je ostvariti:</a:t>
            </a:r>
          </a:p>
          <a:p>
            <a:pPr lvl="1"/>
            <a:r>
              <a:rPr lang="hr-HR" smtClean="0">
                <a:solidFill>
                  <a:srgbClr val="DDDDDD"/>
                </a:solidFill>
              </a:rPr>
              <a:t>Restriktivnom dijetom</a:t>
            </a:r>
          </a:p>
          <a:p>
            <a:pPr lvl="1"/>
            <a:r>
              <a:rPr lang="hr-HR" smtClean="0">
                <a:solidFill>
                  <a:schemeClr val="hlink"/>
                </a:solidFill>
              </a:rPr>
              <a:t>Povećanom aktivnošću</a:t>
            </a:r>
            <a:endParaRPr lang="en-GB" smtClean="0">
              <a:solidFill>
                <a:schemeClr val="hlink"/>
              </a:solidFill>
            </a:endParaRPr>
          </a:p>
        </p:txBody>
      </p:sp>
      <p:sp>
        <p:nvSpPr>
          <p:cNvPr id="34820" name="Text Box 4"/>
          <p:cNvSpPr txBox="1">
            <a:spLocks noChangeArrowheads="1"/>
          </p:cNvSpPr>
          <p:nvPr/>
        </p:nvSpPr>
        <p:spPr bwMode="auto">
          <a:xfrm>
            <a:off x="2743200" y="5029200"/>
            <a:ext cx="4724400" cy="1187450"/>
          </a:xfrm>
          <a:prstGeom prst="rect">
            <a:avLst/>
          </a:prstGeom>
          <a:noFill/>
          <a:ln w="9525">
            <a:noFill/>
            <a:miter lim="800000"/>
            <a:headEnd/>
            <a:tailEnd/>
          </a:ln>
          <a:effectLst/>
        </p:spPr>
        <p:txBody>
          <a:bodyPr>
            <a:spAutoFit/>
          </a:bodyPr>
          <a:lstStyle/>
          <a:p>
            <a:pPr>
              <a:spcBef>
                <a:spcPct val="50000"/>
              </a:spcBef>
            </a:pPr>
            <a:r>
              <a:rPr lang="hr-HR" sz="2400">
                <a:solidFill>
                  <a:prstClr val="black"/>
                </a:solidFill>
                <a:latin typeface="Tahoma" pitchFamily="34" charset="0"/>
              </a:rPr>
              <a:t>Koliko aktivni sportaš može objektivno uopće dodatno povećati svoju aktivnost?</a:t>
            </a:r>
            <a:endParaRPr lang="en-GB" sz="2400">
              <a:solidFill>
                <a:prstClr val="black"/>
              </a:solidFill>
              <a:latin typeface="Tahoma" pitchFamily="34" charset="0"/>
            </a:endParaRPr>
          </a:p>
        </p:txBody>
      </p:sp>
      <p:sp>
        <p:nvSpPr>
          <p:cNvPr id="34821" name="AutoShape 5"/>
          <p:cNvSpPr>
            <a:spLocks noChangeArrowheads="1"/>
          </p:cNvSpPr>
          <p:nvPr/>
        </p:nvSpPr>
        <p:spPr bwMode="auto">
          <a:xfrm rot="4060853">
            <a:off x="5905500" y="4152900"/>
            <a:ext cx="1905000" cy="762000"/>
          </a:xfrm>
          <a:prstGeom prst="curvedDownArrow">
            <a:avLst>
              <a:gd name="adj1" fmla="val 50000"/>
              <a:gd name="adj2" fmla="val 100000"/>
              <a:gd name="adj3" fmla="val 33333"/>
            </a:avLst>
          </a:prstGeom>
          <a:solidFill>
            <a:schemeClr val="accent1"/>
          </a:solidFill>
          <a:ln w="9525">
            <a:solidFill>
              <a:schemeClr val="tx1"/>
            </a:solidFill>
            <a:miter lim="800000"/>
            <a:headEnd/>
            <a:tailEnd/>
          </a:ln>
          <a:effectLst/>
        </p:spPr>
        <p:txBody>
          <a:bodyPr wrap="none" anchor="ctr"/>
          <a:lstStyle/>
          <a:p>
            <a:endParaRPr lang="en-US" sz="2400">
              <a:solidFill>
                <a:prstClr val="black"/>
              </a:solidFill>
              <a:latin typeface="Tahoma" pitchFamily="34" charset="0"/>
            </a:endParaRPr>
          </a:p>
        </p:txBody>
      </p:sp>
      <p:sp>
        <p:nvSpPr>
          <p:cNvPr id="2" name="Rezervirano mjesto broja slajda 1"/>
          <p:cNvSpPr>
            <a:spLocks noGrp="1"/>
          </p:cNvSpPr>
          <p:nvPr>
            <p:ph type="sldNum" sz="quarter" idx="12"/>
          </p:nvPr>
        </p:nvSpPr>
        <p:spPr/>
        <p:txBody>
          <a:bodyPr/>
          <a:lstStyle/>
          <a:p>
            <a:pPr>
              <a:defRPr/>
            </a:pPr>
            <a:fld id="{397E71C1-39D6-49EB-8CB7-A2355E40170E}" type="slidenum">
              <a:rPr lang="en-GB">
                <a:solidFill>
                  <a:prstClr val="black">
                    <a:tint val="75000"/>
                  </a:prstClr>
                </a:solidFill>
              </a:rPr>
              <a:pPr>
                <a:defRPr/>
              </a:pPr>
              <a:t>50</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rtlCol="0">
            <a:normAutofit/>
          </a:bodyPr>
          <a:lstStyle/>
          <a:p>
            <a:pPr fontAlgn="auto">
              <a:spcAft>
                <a:spcPts val="0"/>
              </a:spcAft>
              <a:defRPr/>
            </a:pPr>
            <a:r>
              <a:rPr lang="hr-HR" dirty="0" smtClean="0">
                <a:solidFill>
                  <a:srgbClr val="DDDDDD"/>
                </a:solidFill>
                <a:latin typeface="+mn-lt"/>
              </a:rPr>
              <a:t>Malo “otkrivanja tople vode”</a:t>
            </a:r>
            <a:endParaRPr lang="en-GB" dirty="0" smtClean="0">
              <a:solidFill>
                <a:srgbClr val="DDDDDD"/>
              </a:solidFill>
              <a:latin typeface="+mn-lt"/>
            </a:endParaRPr>
          </a:p>
        </p:txBody>
      </p:sp>
      <p:sp>
        <p:nvSpPr>
          <p:cNvPr id="35843" name="Rectangle 3"/>
          <p:cNvSpPr>
            <a:spLocks noGrp="1" noChangeArrowheads="1"/>
          </p:cNvSpPr>
          <p:nvPr>
            <p:ph idx="1"/>
          </p:nvPr>
        </p:nvSpPr>
        <p:spPr/>
        <p:txBody>
          <a:bodyPr/>
          <a:lstStyle/>
          <a:p>
            <a:r>
              <a:rPr lang="hr-HR" smtClean="0">
                <a:solidFill>
                  <a:srgbClr val="DDDDDD"/>
                </a:solidFill>
              </a:rPr>
              <a:t>Gubitak tjelesne težine moguće je ostvariti:</a:t>
            </a:r>
          </a:p>
          <a:p>
            <a:pPr lvl="1"/>
            <a:r>
              <a:rPr lang="hr-HR" smtClean="0">
                <a:solidFill>
                  <a:srgbClr val="DDDDDD"/>
                </a:solidFill>
              </a:rPr>
              <a:t>Restriktivnom dijetom</a:t>
            </a:r>
          </a:p>
          <a:p>
            <a:pPr lvl="1"/>
            <a:r>
              <a:rPr lang="hr-HR" smtClean="0">
                <a:solidFill>
                  <a:schemeClr val="hlink"/>
                </a:solidFill>
              </a:rPr>
              <a:t>Povećanom aktivnošću</a:t>
            </a:r>
            <a:endParaRPr lang="en-GB" smtClean="0">
              <a:solidFill>
                <a:schemeClr val="hlink"/>
              </a:solidFill>
            </a:endParaRPr>
          </a:p>
        </p:txBody>
      </p:sp>
      <p:sp>
        <p:nvSpPr>
          <p:cNvPr id="35844" name="Text Box 4"/>
          <p:cNvSpPr txBox="1">
            <a:spLocks noChangeArrowheads="1"/>
          </p:cNvSpPr>
          <p:nvPr/>
        </p:nvSpPr>
        <p:spPr bwMode="auto">
          <a:xfrm>
            <a:off x="2743200" y="5029200"/>
            <a:ext cx="4724400" cy="1187450"/>
          </a:xfrm>
          <a:prstGeom prst="rect">
            <a:avLst/>
          </a:prstGeom>
          <a:noFill/>
          <a:ln w="9525">
            <a:noFill/>
            <a:miter lim="800000"/>
            <a:headEnd/>
            <a:tailEnd/>
          </a:ln>
          <a:effectLst/>
        </p:spPr>
        <p:txBody>
          <a:bodyPr>
            <a:spAutoFit/>
          </a:bodyPr>
          <a:lstStyle/>
          <a:p>
            <a:pPr>
              <a:spcBef>
                <a:spcPct val="50000"/>
              </a:spcBef>
            </a:pPr>
            <a:r>
              <a:rPr lang="hr-HR" sz="2400">
                <a:solidFill>
                  <a:prstClr val="black"/>
                </a:solidFill>
                <a:latin typeface="Tahoma" pitchFamily="34" charset="0"/>
              </a:rPr>
              <a:t>Koliko aktivni sportaš može objektivno uopće dodatno povećati svoju aktivnost?</a:t>
            </a:r>
            <a:endParaRPr lang="en-GB" sz="2400">
              <a:solidFill>
                <a:prstClr val="black"/>
              </a:solidFill>
              <a:latin typeface="Tahoma" pitchFamily="34" charset="0"/>
            </a:endParaRPr>
          </a:p>
        </p:txBody>
      </p:sp>
      <p:sp>
        <p:nvSpPr>
          <p:cNvPr id="35845" name="AutoShape 5"/>
          <p:cNvSpPr>
            <a:spLocks noChangeArrowheads="1"/>
          </p:cNvSpPr>
          <p:nvPr/>
        </p:nvSpPr>
        <p:spPr bwMode="auto">
          <a:xfrm rot="4060853">
            <a:off x="5905500" y="4152900"/>
            <a:ext cx="1905000" cy="762000"/>
          </a:xfrm>
          <a:prstGeom prst="curvedDownArrow">
            <a:avLst>
              <a:gd name="adj1" fmla="val 50000"/>
              <a:gd name="adj2" fmla="val 100000"/>
              <a:gd name="adj3" fmla="val 33333"/>
            </a:avLst>
          </a:prstGeom>
          <a:solidFill>
            <a:schemeClr val="accent1"/>
          </a:solidFill>
          <a:ln w="9525">
            <a:solidFill>
              <a:schemeClr val="tx1"/>
            </a:solidFill>
            <a:miter lim="800000"/>
            <a:headEnd/>
            <a:tailEnd/>
          </a:ln>
          <a:effectLst/>
        </p:spPr>
        <p:txBody>
          <a:bodyPr wrap="none" anchor="ctr"/>
          <a:lstStyle/>
          <a:p>
            <a:endParaRPr lang="en-US" sz="2400">
              <a:solidFill>
                <a:prstClr val="black"/>
              </a:solidFill>
              <a:latin typeface="Tahoma" pitchFamily="34" charset="0"/>
            </a:endParaRPr>
          </a:p>
        </p:txBody>
      </p:sp>
      <p:sp>
        <p:nvSpPr>
          <p:cNvPr id="35846" name="Text Box 6"/>
          <p:cNvSpPr txBox="1">
            <a:spLocks noChangeArrowheads="1"/>
          </p:cNvSpPr>
          <p:nvPr/>
        </p:nvSpPr>
        <p:spPr bwMode="auto">
          <a:xfrm>
            <a:off x="1676400" y="1905000"/>
            <a:ext cx="4953000" cy="1379538"/>
          </a:xfrm>
          <a:prstGeom prst="rect">
            <a:avLst/>
          </a:prstGeom>
          <a:solidFill>
            <a:srgbClr val="C0C0C0"/>
          </a:solidFill>
          <a:ln w="9525">
            <a:solidFill>
              <a:schemeClr val="tx1"/>
            </a:solidFill>
            <a:miter lim="800000"/>
            <a:headEnd/>
            <a:tailEnd/>
          </a:ln>
          <a:effectLst/>
        </p:spPr>
        <p:txBody>
          <a:bodyPr>
            <a:spAutoFit/>
          </a:bodyPr>
          <a:lstStyle/>
          <a:p>
            <a:pPr>
              <a:spcBef>
                <a:spcPct val="50000"/>
              </a:spcBef>
            </a:pPr>
            <a:r>
              <a:rPr lang="hr-HR" sz="2400">
                <a:solidFill>
                  <a:prstClr val="black"/>
                </a:solidFill>
                <a:latin typeface="Tahoma" pitchFamily="34" charset="0"/>
              </a:rPr>
              <a:t>Osobno mislim da uopće ne može ali je može modificirati</a:t>
            </a:r>
          </a:p>
          <a:p>
            <a:pPr>
              <a:spcBef>
                <a:spcPct val="50000"/>
              </a:spcBef>
            </a:pPr>
            <a:endParaRPr lang="en-GB" sz="2400">
              <a:solidFill>
                <a:prstClr val="black"/>
              </a:solidFill>
              <a:latin typeface="Tahoma" pitchFamily="34" charset="0"/>
            </a:endParaRPr>
          </a:p>
        </p:txBody>
      </p:sp>
      <p:sp>
        <p:nvSpPr>
          <p:cNvPr id="35847" name="AutoShape 8"/>
          <p:cNvSpPr>
            <a:spLocks noChangeArrowheads="1"/>
          </p:cNvSpPr>
          <p:nvPr/>
        </p:nvSpPr>
        <p:spPr bwMode="auto">
          <a:xfrm rot="-5338851">
            <a:off x="-495300" y="3467100"/>
            <a:ext cx="3048000" cy="838200"/>
          </a:xfrm>
          <a:prstGeom prst="curvedDownArrow">
            <a:avLst>
              <a:gd name="adj1" fmla="val 72727"/>
              <a:gd name="adj2" fmla="val 145455"/>
              <a:gd name="adj3" fmla="val 33333"/>
            </a:avLst>
          </a:prstGeom>
          <a:solidFill>
            <a:srgbClr val="CCFFFF"/>
          </a:solidFill>
          <a:ln w="9525">
            <a:solidFill>
              <a:schemeClr val="tx1"/>
            </a:solidFill>
            <a:miter lim="800000"/>
            <a:headEnd/>
            <a:tailEnd/>
          </a:ln>
          <a:effectLst/>
        </p:spPr>
        <p:txBody>
          <a:bodyPr wrap="none" anchor="ctr"/>
          <a:lstStyle/>
          <a:p>
            <a:endParaRPr lang="en-US" sz="2400">
              <a:solidFill>
                <a:prstClr val="black"/>
              </a:solidFill>
              <a:latin typeface="Tahoma" pitchFamily="34" charset="0"/>
            </a:endParaRPr>
          </a:p>
        </p:txBody>
      </p:sp>
      <p:sp>
        <p:nvSpPr>
          <p:cNvPr id="2" name="Rezervirano mjesto broja slajda 1"/>
          <p:cNvSpPr>
            <a:spLocks noGrp="1"/>
          </p:cNvSpPr>
          <p:nvPr>
            <p:ph type="sldNum" sz="quarter" idx="12"/>
          </p:nvPr>
        </p:nvSpPr>
        <p:spPr/>
        <p:txBody>
          <a:bodyPr/>
          <a:lstStyle/>
          <a:p>
            <a:pPr>
              <a:defRPr/>
            </a:pPr>
            <a:fld id="{D7A01C3E-7517-4FDE-8BF9-4EB88F22E075}" type="slidenum">
              <a:rPr lang="en-GB">
                <a:solidFill>
                  <a:prstClr val="black">
                    <a:tint val="75000"/>
                  </a:prstClr>
                </a:solidFill>
              </a:rPr>
              <a:pPr>
                <a:defRPr/>
              </a:pPr>
              <a:t>51</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rtlCol="0">
            <a:normAutofit/>
          </a:bodyPr>
          <a:lstStyle/>
          <a:p>
            <a:pPr fontAlgn="auto">
              <a:spcAft>
                <a:spcPts val="0"/>
              </a:spcAft>
              <a:defRPr/>
            </a:pPr>
            <a:r>
              <a:rPr lang="hr-HR" dirty="0" smtClean="0">
                <a:solidFill>
                  <a:srgbClr val="DDDDDD"/>
                </a:solidFill>
                <a:latin typeface="+mn-lt"/>
              </a:rPr>
              <a:t>Malo “otkrivanja tople vode”</a:t>
            </a:r>
            <a:endParaRPr lang="en-GB" dirty="0" smtClean="0">
              <a:solidFill>
                <a:srgbClr val="DDDDDD"/>
              </a:solidFill>
              <a:latin typeface="+mn-lt"/>
            </a:endParaRPr>
          </a:p>
        </p:txBody>
      </p:sp>
      <p:sp>
        <p:nvSpPr>
          <p:cNvPr id="36867" name="Rectangle 3"/>
          <p:cNvSpPr>
            <a:spLocks noGrp="1" noChangeArrowheads="1"/>
          </p:cNvSpPr>
          <p:nvPr>
            <p:ph idx="1"/>
          </p:nvPr>
        </p:nvSpPr>
        <p:spPr/>
        <p:txBody>
          <a:bodyPr/>
          <a:lstStyle/>
          <a:p>
            <a:r>
              <a:rPr lang="hr-HR" smtClean="0">
                <a:solidFill>
                  <a:srgbClr val="DDDDDD"/>
                </a:solidFill>
              </a:rPr>
              <a:t>Gubitak tjelesne težine moguće je ostvariti:</a:t>
            </a:r>
          </a:p>
          <a:p>
            <a:pPr lvl="1"/>
            <a:r>
              <a:rPr lang="hr-HR" smtClean="0"/>
              <a:t>Restriktivnom dijetom</a:t>
            </a:r>
          </a:p>
          <a:p>
            <a:pPr lvl="1"/>
            <a:r>
              <a:rPr lang="hr-HR" smtClean="0">
                <a:solidFill>
                  <a:srgbClr val="DDDDDD"/>
                </a:solidFill>
              </a:rPr>
              <a:t>Povećanom aktivnošću</a:t>
            </a:r>
            <a:endParaRPr lang="en-GB" smtClean="0">
              <a:solidFill>
                <a:srgbClr val="DDDDDD"/>
              </a:solidFill>
            </a:endParaRPr>
          </a:p>
        </p:txBody>
      </p:sp>
      <p:sp>
        <p:nvSpPr>
          <p:cNvPr id="36868" name="Text Box 4"/>
          <p:cNvSpPr txBox="1">
            <a:spLocks noChangeArrowheads="1"/>
          </p:cNvSpPr>
          <p:nvPr/>
        </p:nvSpPr>
        <p:spPr bwMode="auto">
          <a:xfrm>
            <a:off x="304800" y="4267200"/>
            <a:ext cx="4724400" cy="2109788"/>
          </a:xfrm>
          <a:prstGeom prst="rect">
            <a:avLst/>
          </a:prstGeom>
          <a:solidFill>
            <a:srgbClr val="EAEAEA"/>
          </a:solidFill>
          <a:ln w="9525">
            <a:solidFill>
              <a:schemeClr val="tx1"/>
            </a:solidFill>
            <a:miter lim="800000"/>
            <a:headEnd/>
            <a:tailEnd/>
          </a:ln>
          <a:effectLst/>
        </p:spPr>
        <p:txBody>
          <a:bodyPr>
            <a:spAutoFit/>
          </a:bodyPr>
          <a:lstStyle/>
          <a:p>
            <a:pPr>
              <a:spcBef>
                <a:spcPct val="50000"/>
              </a:spcBef>
            </a:pPr>
            <a:r>
              <a:rPr lang="hr-HR" sz="2400">
                <a:solidFill>
                  <a:prstClr val="black"/>
                </a:solidFill>
                <a:latin typeface="Tahoma" pitchFamily="34" charset="0"/>
              </a:rPr>
              <a:t>Ovo će vjerojatno dati rezultate ali nosi rizike i nikako nije dobro da to sportaš radi sam, a još je manje dobro ako to “skriva”</a:t>
            </a:r>
          </a:p>
          <a:p>
            <a:pPr>
              <a:spcBef>
                <a:spcPct val="50000"/>
              </a:spcBef>
            </a:pPr>
            <a:endParaRPr lang="en-GB" sz="2400">
              <a:solidFill>
                <a:prstClr val="black"/>
              </a:solidFill>
              <a:latin typeface="Tahoma" pitchFamily="34" charset="0"/>
            </a:endParaRPr>
          </a:p>
        </p:txBody>
      </p:sp>
      <p:sp>
        <p:nvSpPr>
          <p:cNvPr id="36869" name="Text Box 5"/>
          <p:cNvSpPr txBox="1">
            <a:spLocks noChangeArrowheads="1"/>
          </p:cNvSpPr>
          <p:nvPr/>
        </p:nvSpPr>
        <p:spPr bwMode="auto">
          <a:xfrm>
            <a:off x="6934200" y="3886200"/>
            <a:ext cx="1828800" cy="2470150"/>
          </a:xfrm>
          <a:prstGeom prst="rect">
            <a:avLst/>
          </a:prstGeom>
          <a:noFill/>
          <a:ln w="9525">
            <a:noFill/>
            <a:miter lim="800000"/>
            <a:headEnd/>
            <a:tailEnd/>
          </a:ln>
          <a:effectLst/>
        </p:spPr>
        <p:txBody>
          <a:bodyPr>
            <a:spAutoFit/>
          </a:bodyPr>
          <a:lstStyle/>
          <a:p>
            <a:pPr>
              <a:spcBef>
                <a:spcPct val="50000"/>
              </a:spcBef>
            </a:pPr>
            <a:r>
              <a:rPr lang="hr-HR" sz="15600">
                <a:solidFill>
                  <a:prstClr val="black"/>
                </a:solidFill>
                <a:latin typeface="Times New Roman" pitchFamily="18" charset="0"/>
              </a:rPr>
              <a:t>!</a:t>
            </a:r>
            <a:endParaRPr lang="en-GB" sz="15600">
              <a:solidFill>
                <a:prstClr val="black"/>
              </a:solidFill>
              <a:latin typeface="Times New Roman" pitchFamily="18" charset="0"/>
            </a:endParaRPr>
          </a:p>
        </p:txBody>
      </p:sp>
      <p:sp>
        <p:nvSpPr>
          <p:cNvPr id="2" name="Rezervirano mjesto broja slajda 1"/>
          <p:cNvSpPr>
            <a:spLocks noGrp="1"/>
          </p:cNvSpPr>
          <p:nvPr>
            <p:ph type="sldNum" sz="quarter" idx="12"/>
          </p:nvPr>
        </p:nvSpPr>
        <p:spPr/>
        <p:txBody>
          <a:bodyPr/>
          <a:lstStyle/>
          <a:p>
            <a:pPr>
              <a:defRPr/>
            </a:pPr>
            <a:fld id="{ACE2C78D-E6A9-4AF9-831C-4E27DBB62C9D}" type="slidenum">
              <a:rPr lang="en-GB">
                <a:solidFill>
                  <a:prstClr val="black">
                    <a:tint val="75000"/>
                  </a:prstClr>
                </a:solidFill>
              </a:rPr>
              <a:pPr>
                <a:defRPr/>
              </a:pPr>
              <a:t>52</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rtlCol="0">
            <a:normAutofit/>
          </a:bodyPr>
          <a:lstStyle/>
          <a:p>
            <a:pPr fontAlgn="auto">
              <a:spcAft>
                <a:spcPts val="0"/>
              </a:spcAft>
              <a:defRPr/>
            </a:pPr>
            <a:r>
              <a:rPr lang="hr-HR" smtClean="0">
                <a:latin typeface="+mn-lt"/>
              </a:rPr>
              <a:t>Moguće strategije (1)...</a:t>
            </a:r>
            <a:endParaRPr lang="en-GB" smtClean="0">
              <a:latin typeface="+mn-lt"/>
            </a:endParaRPr>
          </a:p>
        </p:txBody>
      </p:sp>
      <p:sp>
        <p:nvSpPr>
          <p:cNvPr id="37891" name="Rectangle 3"/>
          <p:cNvSpPr>
            <a:spLocks noGrp="1" noChangeArrowheads="1"/>
          </p:cNvSpPr>
          <p:nvPr>
            <p:ph idx="1"/>
          </p:nvPr>
        </p:nvSpPr>
        <p:spPr/>
        <p:txBody>
          <a:bodyPr/>
          <a:lstStyle/>
          <a:p>
            <a:r>
              <a:rPr lang="hr-HR" smtClean="0"/>
              <a:t>Planirati realan gubitak TT i ohrabriti sportaša za svaki napredak</a:t>
            </a:r>
          </a:p>
          <a:p>
            <a:r>
              <a:rPr lang="hr-HR" smtClean="0"/>
              <a:t>Provjeriti koliko je moguće “modificirati” prehranu</a:t>
            </a:r>
          </a:p>
          <a:p>
            <a:pPr lvl="1"/>
            <a:r>
              <a:rPr lang="hr-HR" smtClean="0"/>
              <a:t>Smanjiti kalorijski unos</a:t>
            </a:r>
          </a:p>
          <a:p>
            <a:pPr lvl="1"/>
            <a:r>
              <a:rPr lang="hr-HR" smtClean="0"/>
              <a:t>Reformulirati hranjive sastojke</a:t>
            </a:r>
          </a:p>
          <a:p>
            <a:pPr lvl="1"/>
            <a:r>
              <a:rPr lang="hr-HR" smtClean="0"/>
              <a:t>Promijeniti režim hranjenja</a:t>
            </a:r>
          </a:p>
          <a:p>
            <a:endParaRPr lang="hr-HR" smtClean="0"/>
          </a:p>
          <a:p>
            <a:pPr lvl="1"/>
            <a:endParaRPr lang="hr-HR" smtClean="0"/>
          </a:p>
          <a:p>
            <a:endParaRPr lang="en-GB" smtClean="0"/>
          </a:p>
        </p:txBody>
      </p:sp>
      <p:sp>
        <p:nvSpPr>
          <p:cNvPr id="2" name="Rezervirano mjesto broja slajda 1"/>
          <p:cNvSpPr>
            <a:spLocks noGrp="1"/>
          </p:cNvSpPr>
          <p:nvPr>
            <p:ph type="sldNum" sz="quarter" idx="12"/>
          </p:nvPr>
        </p:nvSpPr>
        <p:spPr/>
        <p:txBody>
          <a:bodyPr/>
          <a:lstStyle/>
          <a:p>
            <a:pPr>
              <a:defRPr/>
            </a:pPr>
            <a:fld id="{1E6A27A6-7AAD-493E-BC02-3B7F4A99CE8B}" type="slidenum">
              <a:rPr lang="en-GB">
                <a:solidFill>
                  <a:prstClr val="black">
                    <a:tint val="75000"/>
                  </a:prstClr>
                </a:solidFill>
              </a:rPr>
              <a:pPr>
                <a:defRPr/>
              </a:pPr>
              <a:t>53</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rtlCol="0">
            <a:normAutofit/>
          </a:bodyPr>
          <a:lstStyle/>
          <a:p>
            <a:pPr fontAlgn="auto">
              <a:spcAft>
                <a:spcPts val="0"/>
              </a:spcAft>
              <a:defRPr/>
            </a:pPr>
            <a:r>
              <a:rPr lang="hr-HR" smtClean="0">
                <a:latin typeface="+mn-lt"/>
              </a:rPr>
              <a:t>Moguće strategije (2)...</a:t>
            </a:r>
            <a:endParaRPr lang="en-GB" smtClean="0">
              <a:latin typeface="+mn-lt"/>
            </a:endParaRPr>
          </a:p>
        </p:txBody>
      </p:sp>
      <p:sp>
        <p:nvSpPr>
          <p:cNvPr id="38915" name="Rectangle 3"/>
          <p:cNvSpPr>
            <a:spLocks noGrp="1" noChangeArrowheads="1"/>
          </p:cNvSpPr>
          <p:nvPr>
            <p:ph idx="1"/>
          </p:nvPr>
        </p:nvSpPr>
        <p:spPr>
          <a:xfrm>
            <a:off x="685800" y="2017713"/>
            <a:ext cx="8269288" cy="4114800"/>
          </a:xfrm>
        </p:spPr>
        <p:txBody>
          <a:bodyPr/>
          <a:lstStyle/>
          <a:p>
            <a:r>
              <a:rPr lang="hr-HR" smtClean="0"/>
              <a:t>Izbjegavati prigode u kojim se redovito previše jede ili na te prigode “doći sit”</a:t>
            </a:r>
          </a:p>
          <a:p>
            <a:r>
              <a:rPr lang="hr-HR" smtClean="0"/>
              <a:t>Povećati unos vode tijekom dana – pratiti nekakav režim (“bip” na satu svakih sat vremena kao signal)</a:t>
            </a:r>
          </a:p>
          <a:p>
            <a:r>
              <a:rPr lang="hr-HR" smtClean="0"/>
              <a:t>Provjeriti koliko je moguće reformulirati trening (prebaciti se na aerobni rad)</a:t>
            </a:r>
          </a:p>
          <a:p>
            <a:endParaRPr lang="en-GB" smtClean="0"/>
          </a:p>
        </p:txBody>
      </p:sp>
      <p:sp>
        <p:nvSpPr>
          <p:cNvPr id="2" name="Rezervirano mjesto broja slajda 1"/>
          <p:cNvSpPr>
            <a:spLocks noGrp="1"/>
          </p:cNvSpPr>
          <p:nvPr>
            <p:ph type="sldNum" sz="quarter" idx="12"/>
          </p:nvPr>
        </p:nvSpPr>
        <p:spPr/>
        <p:txBody>
          <a:bodyPr/>
          <a:lstStyle/>
          <a:p>
            <a:pPr>
              <a:defRPr/>
            </a:pPr>
            <a:fld id="{23A6B49B-B563-4F00-90D6-F4747F774AA0}" type="slidenum">
              <a:rPr lang="en-GB">
                <a:solidFill>
                  <a:prstClr val="black">
                    <a:tint val="75000"/>
                  </a:prstClr>
                </a:solidFill>
              </a:rPr>
              <a:pPr>
                <a:defRPr/>
              </a:pPr>
              <a:t>54</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rtlCol="0">
            <a:normAutofit fontScale="90000"/>
          </a:bodyPr>
          <a:lstStyle/>
          <a:p>
            <a:pPr fontAlgn="auto">
              <a:spcAft>
                <a:spcPts val="0"/>
              </a:spcAft>
              <a:defRPr/>
            </a:pPr>
            <a:r>
              <a:rPr lang="hr-HR" dirty="0" smtClean="0">
                <a:solidFill>
                  <a:srgbClr val="EAEAEA"/>
                </a:solidFill>
                <a:latin typeface="+mn-lt"/>
              </a:rPr>
              <a:t>Neki praktični problemi prehrane u sportu</a:t>
            </a:r>
            <a:endParaRPr lang="en-GB" dirty="0" smtClean="0">
              <a:solidFill>
                <a:srgbClr val="EAEAEA"/>
              </a:solidFill>
              <a:latin typeface="+mn-lt"/>
            </a:endParaRPr>
          </a:p>
        </p:txBody>
      </p:sp>
      <p:sp>
        <p:nvSpPr>
          <p:cNvPr id="39939" name="Rectangle 3"/>
          <p:cNvSpPr>
            <a:spLocks noGrp="1" noChangeArrowheads="1"/>
          </p:cNvSpPr>
          <p:nvPr>
            <p:ph idx="1"/>
          </p:nvPr>
        </p:nvSpPr>
        <p:spPr/>
        <p:txBody>
          <a:bodyPr/>
          <a:lstStyle/>
          <a:p>
            <a:pPr marL="533400" indent="-533400">
              <a:lnSpc>
                <a:spcPct val="90000"/>
              </a:lnSpc>
              <a:buFont typeface="Wingdings" pitchFamily="2" charset="2"/>
              <a:buAutoNum type="arabicPeriod"/>
            </a:pPr>
            <a:r>
              <a:rPr lang="hr-HR" smtClean="0">
                <a:solidFill>
                  <a:srgbClr val="EAEAEA"/>
                </a:solidFill>
              </a:rPr>
              <a:t>Različitost (bogatstvo) prehrambenih sastojaka i hrane – “food variety”</a:t>
            </a:r>
          </a:p>
          <a:p>
            <a:pPr marL="533400" indent="-533400">
              <a:lnSpc>
                <a:spcPct val="90000"/>
              </a:lnSpc>
              <a:buFont typeface="Wingdings" pitchFamily="2" charset="2"/>
              <a:buAutoNum type="arabicPeriod"/>
            </a:pPr>
            <a:r>
              <a:rPr lang="hr-HR" smtClean="0">
                <a:solidFill>
                  <a:srgbClr val="EAEAEA"/>
                </a:solidFill>
              </a:rPr>
              <a:t>Postizanje visoke razine unosa ugljikohidrata</a:t>
            </a:r>
          </a:p>
          <a:p>
            <a:pPr marL="533400" indent="-533400">
              <a:lnSpc>
                <a:spcPct val="90000"/>
              </a:lnSpc>
              <a:buFont typeface="Wingdings" pitchFamily="2" charset="2"/>
              <a:buAutoNum type="arabicPeriod"/>
            </a:pPr>
            <a:r>
              <a:rPr lang="hr-HR" smtClean="0"/>
              <a:t>Gubitak masnog tkiva i restriktivne prehrambene tehnologije</a:t>
            </a:r>
          </a:p>
          <a:p>
            <a:pPr marL="533400" indent="-533400">
              <a:lnSpc>
                <a:spcPct val="90000"/>
              </a:lnSpc>
              <a:buFont typeface="Wingdings" pitchFamily="2" charset="2"/>
              <a:buAutoNum type="arabicPeriod"/>
            </a:pPr>
            <a:r>
              <a:rPr lang="hr-HR" smtClean="0">
                <a:solidFill>
                  <a:srgbClr val="DDDDDD"/>
                </a:solidFill>
              </a:rPr>
              <a:t>Minerali i vitamini</a:t>
            </a:r>
          </a:p>
          <a:p>
            <a:pPr marL="533400" indent="-533400">
              <a:lnSpc>
                <a:spcPct val="90000"/>
              </a:lnSpc>
              <a:buFont typeface="Wingdings" pitchFamily="2" charset="2"/>
              <a:buAutoNum type="arabicPeriod"/>
            </a:pPr>
            <a:r>
              <a:rPr lang="hr-HR" smtClean="0">
                <a:solidFill>
                  <a:srgbClr val="DDDDDD"/>
                </a:solidFill>
              </a:rPr>
              <a:t>Rehidracija</a:t>
            </a:r>
          </a:p>
          <a:p>
            <a:pPr marL="533400" indent="-533400">
              <a:lnSpc>
                <a:spcPct val="90000"/>
              </a:lnSpc>
            </a:pPr>
            <a:endParaRPr lang="hr-HR" smtClean="0"/>
          </a:p>
          <a:p>
            <a:pPr marL="533400" indent="-533400">
              <a:lnSpc>
                <a:spcPct val="90000"/>
              </a:lnSpc>
            </a:pPr>
            <a:endParaRPr lang="hr-HR" smtClean="0"/>
          </a:p>
          <a:p>
            <a:pPr marL="533400" indent="-533400">
              <a:lnSpc>
                <a:spcPct val="90000"/>
              </a:lnSpc>
            </a:pPr>
            <a:endParaRPr lang="en-GB" smtClean="0"/>
          </a:p>
        </p:txBody>
      </p:sp>
      <p:sp>
        <p:nvSpPr>
          <p:cNvPr id="2" name="Rezervirano mjesto broja slajda 1"/>
          <p:cNvSpPr>
            <a:spLocks noGrp="1"/>
          </p:cNvSpPr>
          <p:nvPr>
            <p:ph type="sldNum" sz="quarter" idx="12"/>
          </p:nvPr>
        </p:nvSpPr>
        <p:spPr/>
        <p:txBody>
          <a:bodyPr/>
          <a:lstStyle/>
          <a:p>
            <a:pPr>
              <a:defRPr/>
            </a:pPr>
            <a:fld id="{7A0835B0-55DB-45A3-BCCD-89CA96922847}" type="slidenum">
              <a:rPr lang="en-GB">
                <a:solidFill>
                  <a:prstClr val="black">
                    <a:tint val="75000"/>
                  </a:prstClr>
                </a:solidFill>
              </a:rPr>
              <a:pPr>
                <a:defRPr/>
              </a:pPr>
              <a:t>55</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rtlCol="0">
            <a:normAutofit fontScale="90000"/>
          </a:bodyPr>
          <a:lstStyle/>
          <a:p>
            <a:pPr fontAlgn="auto">
              <a:spcAft>
                <a:spcPts val="0"/>
              </a:spcAft>
              <a:defRPr/>
            </a:pPr>
            <a:r>
              <a:rPr lang="hr-HR" dirty="0" smtClean="0">
                <a:solidFill>
                  <a:srgbClr val="EAEAEA"/>
                </a:solidFill>
                <a:latin typeface="+mn-lt"/>
              </a:rPr>
              <a:t>Neki praktični problemi prehrane u sportu</a:t>
            </a:r>
            <a:endParaRPr lang="en-GB" dirty="0" smtClean="0">
              <a:solidFill>
                <a:srgbClr val="EAEAEA"/>
              </a:solidFill>
              <a:latin typeface="+mn-lt"/>
            </a:endParaRPr>
          </a:p>
        </p:txBody>
      </p:sp>
      <p:sp>
        <p:nvSpPr>
          <p:cNvPr id="40963" name="Rectangle 3"/>
          <p:cNvSpPr>
            <a:spLocks noGrp="1" noChangeArrowheads="1"/>
          </p:cNvSpPr>
          <p:nvPr>
            <p:ph idx="1"/>
          </p:nvPr>
        </p:nvSpPr>
        <p:spPr/>
        <p:txBody>
          <a:bodyPr/>
          <a:lstStyle/>
          <a:p>
            <a:pPr marL="533400" indent="-533400">
              <a:lnSpc>
                <a:spcPct val="90000"/>
              </a:lnSpc>
              <a:buFont typeface="Wingdings" pitchFamily="2" charset="2"/>
              <a:buAutoNum type="arabicPeriod"/>
            </a:pPr>
            <a:r>
              <a:rPr lang="hr-HR" smtClean="0">
                <a:solidFill>
                  <a:schemeClr val="hlink"/>
                </a:solidFill>
              </a:rPr>
              <a:t>Različitost (bogatstvo) prehrambenih sastojaka i hrane – “food variety”</a:t>
            </a:r>
          </a:p>
          <a:p>
            <a:pPr marL="533400" indent="-533400">
              <a:lnSpc>
                <a:spcPct val="90000"/>
              </a:lnSpc>
              <a:buFont typeface="Wingdings" pitchFamily="2" charset="2"/>
              <a:buAutoNum type="arabicPeriod"/>
            </a:pPr>
            <a:r>
              <a:rPr lang="hr-HR" smtClean="0">
                <a:solidFill>
                  <a:schemeClr val="hlink"/>
                </a:solidFill>
              </a:rPr>
              <a:t>Postizanje visoke razine unosa ugljikohidrata</a:t>
            </a:r>
          </a:p>
          <a:p>
            <a:pPr marL="533400" indent="-533400">
              <a:lnSpc>
                <a:spcPct val="90000"/>
              </a:lnSpc>
              <a:buFont typeface="Wingdings" pitchFamily="2" charset="2"/>
              <a:buAutoNum type="arabicPeriod"/>
            </a:pPr>
            <a:r>
              <a:rPr lang="hr-HR" smtClean="0"/>
              <a:t>Gubitak masnog tkiva i restriktivne prehrambene tehnologije</a:t>
            </a:r>
          </a:p>
          <a:p>
            <a:pPr marL="533400" indent="-533400">
              <a:lnSpc>
                <a:spcPct val="90000"/>
              </a:lnSpc>
              <a:buFont typeface="Wingdings" pitchFamily="2" charset="2"/>
              <a:buAutoNum type="arabicPeriod"/>
            </a:pPr>
            <a:r>
              <a:rPr lang="hr-HR" smtClean="0">
                <a:solidFill>
                  <a:srgbClr val="DDDDDD"/>
                </a:solidFill>
              </a:rPr>
              <a:t>Minerali i vitamini</a:t>
            </a:r>
          </a:p>
          <a:p>
            <a:pPr marL="533400" indent="-533400">
              <a:lnSpc>
                <a:spcPct val="90000"/>
              </a:lnSpc>
              <a:buFont typeface="Wingdings" pitchFamily="2" charset="2"/>
              <a:buAutoNum type="arabicPeriod"/>
            </a:pPr>
            <a:r>
              <a:rPr lang="hr-HR" smtClean="0">
                <a:solidFill>
                  <a:srgbClr val="DDDDDD"/>
                </a:solidFill>
              </a:rPr>
              <a:t>Rehidracija</a:t>
            </a:r>
          </a:p>
          <a:p>
            <a:pPr marL="533400" indent="-533400">
              <a:lnSpc>
                <a:spcPct val="90000"/>
              </a:lnSpc>
            </a:pPr>
            <a:endParaRPr lang="hr-HR" smtClean="0"/>
          </a:p>
          <a:p>
            <a:pPr marL="533400" indent="-533400">
              <a:lnSpc>
                <a:spcPct val="90000"/>
              </a:lnSpc>
            </a:pPr>
            <a:endParaRPr lang="hr-HR" smtClean="0"/>
          </a:p>
          <a:p>
            <a:pPr marL="533400" indent="-533400">
              <a:lnSpc>
                <a:spcPct val="90000"/>
              </a:lnSpc>
            </a:pPr>
            <a:endParaRPr lang="en-GB" smtClean="0"/>
          </a:p>
        </p:txBody>
      </p:sp>
      <p:sp>
        <p:nvSpPr>
          <p:cNvPr id="2" name="Rezervirano mjesto broja slajda 1"/>
          <p:cNvSpPr>
            <a:spLocks noGrp="1"/>
          </p:cNvSpPr>
          <p:nvPr>
            <p:ph type="sldNum" sz="quarter" idx="12"/>
          </p:nvPr>
        </p:nvSpPr>
        <p:spPr/>
        <p:txBody>
          <a:bodyPr/>
          <a:lstStyle/>
          <a:p>
            <a:pPr>
              <a:defRPr/>
            </a:pPr>
            <a:fld id="{8B522C2C-3085-4FAE-BB52-77C761BBF22D}" type="slidenum">
              <a:rPr lang="en-GB">
                <a:solidFill>
                  <a:prstClr val="black">
                    <a:tint val="75000"/>
                  </a:prstClr>
                </a:solidFill>
              </a:rPr>
              <a:pPr>
                <a:defRPr/>
              </a:pPr>
              <a:t>56</a:t>
            </a:fld>
            <a:endParaRPr lang="en-GB">
              <a:solidFill>
                <a:prstClr val="black">
                  <a:tint val="75000"/>
                </a:prstClr>
              </a:solidFill>
            </a:endParaRPr>
          </a:p>
        </p:txBody>
      </p:sp>
      <p:sp>
        <p:nvSpPr>
          <p:cNvPr id="40965" name="AutoShape 4"/>
          <p:cNvSpPr>
            <a:spLocks noChangeArrowheads="1"/>
          </p:cNvSpPr>
          <p:nvPr/>
        </p:nvSpPr>
        <p:spPr bwMode="auto">
          <a:xfrm rot="-5776194">
            <a:off x="-386556" y="2723357"/>
            <a:ext cx="1752600" cy="792162"/>
          </a:xfrm>
          <a:prstGeom prst="curvedDownArrow">
            <a:avLst>
              <a:gd name="adj1" fmla="val 44249"/>
              <a:gd name="adj2" fmla="val 88497"/>
              <a:gd name="adj3" fmla="val 33333"/>
            </a:avLst>
          </a:prstGeom>
          <a:solidFill>
            <a:schemeClr val="hlink"/>
          </a:solidFill>
          <a:ln w="9525">
            <a:solidFill>
              <a:schemeClr val="tx1"/>
            </a:solidFill>
            <a:miter lim="800000"/>
            <a:headEnd/>
            <a:tailEnd/>
          </a:ln>
          <a:effectLst/>
        </p:spPr>
        <p:txBody>
          <a:bodyPr wrap="none" anchor="ctr"/>
          <a:lstStyle/>
          <a:p>
            <a:endParaRPr lang="en-US" sz="2400">
              <a:solidFill>
                <a:prstClr val="black"/>
              </a:solidFill>
              <a:latin typeface="Tahoma"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rtlCol="0">
            <a:normAutofit fontScale="90000"/>
          </a:bodyPr>
          <a:lstStyle/>
          <a:p>
            <a:pPr fontAlgn="auto">
              <a:spcAft>
                <a:spcPts val="0"/>
              </a:spcAft>
              <a:defRPr/>
            </a:pPr>
            <a:r>
              <a:rPr lang="hr-HR" dirty="0" smtClean="0">
                <a:solidFill>
                  <a:srgbClr val="EAEAEA"/>
                </a:solidFill>
                <a:latin typeface="+mn-lt"/>
              </a:rPr>
              <a:t>Neki praktični problemi prehrane u sportu</a:t>
            </a:r>
            <a:endParaRPr lang="en-GB" dirty="0" smtClean="0">
              <a:solidFill>
                <a:srgbClr val="EAEAEA"/>
              </a:solidFill>
              <a:latin typeface="+mn-lt"/>
            </a:endParaRPr>
          </a:p>
        </p:txBody>
      </p:sp>
      <p:sp>
        <p:nvSpPr>
          <p:cNvPr id="41987" name="Rectangle 3"/>
          <p:cNvSpPr>
            <a:spLocks noGrp="1" noChangeArrowheads="1"/>
          </p:cNvSpPr>
          <p:nvPr>
            <p:ph idx="1"/>
          </p:nvPr>
        </p:nvSpPr>
        <p:spPr/>
        <p:txBody>
          <a:bodyPr/>
          <a:lstStyle/>
          <a:p>
            <a:pPr marL="533400" indent="-533400">
              <a:lnSpc>
                <a:spcPct val="90000"/>
              </a:lnSpc>
              <a:buFont typeface="Wingdings" pitchFamily="2" charset="2"/>
              <a:buAutoNum type="arabicPeriod"/>
            </a:pPr>
            <a:r>
              <a:rPr lang="hr-HR" smtClean="0">
                <a:solidFill>
                  <a:schemeClr val="hlink"/>
                </a:solidFill>
              </a:rPr>
              <a:t>Različitost (bogatstvo) prehrambenih sastojaka i hrane – “food variety”</a:t>
            </a:r>
          </a:p>
          <a:p>
            <a:pPr marL="533400" indent="-533400">
              <a:lnSpc>
                <a:spcPct val="90000"/>
              </a:lnSpc>
              <a:buFont typeface="Wingdings" pitchFamily="2" charset="2"/>
              <a:buAutoNum type="arabicPeriod"/>
            </a:pPr>
            <a:r>
              <a:rPr lang="hr-HR" smtClean="0">
                <a:solidFill>
                  <a:schemeClr val="hlink"/>
                </a:solidFill>
              </a:rPr>
              <a:t>Postizanje visoke razine unosa ugljikohidrata</a:t>
            </a:r>
          </a:p>
          <a:p>
            <a:pPr marL="533400" indent="-533400">
              <a:lnSpc>
                <a:spcPct val="90000"/>
              </a:lnSpc>
              <a:buFont typeface="Wingdings" pitchFamily="2" charset="2"/>
              <a:buAutoNum type="arabicPeriod"/>
            </a:pPr>
            <a:r>
              <a:rPr lang="hr-HR" smtClean="0"/>
              <a:t>Gubitak masnog tkiva i restriktivne prehrambene tehnologije</a:t>
            </a:r>
          </a:p>
          <a:p>
            <a:pPr marL="533400" indent="-533400">
              <a:lnSpc>
                <a:spcPct val="90000"/>
              </a:lnSpc>
              <a:buFont typeface="Wingdings" pitchFamily="2" charset="2"/>
              <a:buAutoNum type="arabicPeriod"/>
            </a:pPr>
            <a:r>
              <a:rPr lang="hr-HR" smtClean="0">
                <a:solidFill>
                  <a:schemeClr val="folHlink"/>
                </a:solidFill>
              </a:rPr>
              <a:t>Minerali i vitamini</a:t>
            </a:r>
          </a:p>
          <a:p>
            <a:pPr marL="533400" indent="-533400">
              <a:lnSpc>
                <a:spcPct val="90000"/>
              </a:lnSpc>
              <a:buFont typeface="Wingdings" pitchFamily="2" charset="2"/>
              <a:buAutoNum type="arabicPeriod"/>
            </a:pPr>
            <a:r>
              <a:rPr lang="hr-HR" smtClean="0">
                <a:solidFill>
                  <a:schemeClr val="folHlink"/>
                </a:solidFill>
              </a:rPr>
              <a:t>Rehidracija</a:t>
            </a:r>
          </a:p>
          <a:p>
            <a:pPr marL="533400" indent="-533400">
              <a:lnSpc>
                <a:spcPct val="90000"/>
              </a:lnSpc>
            </a:pPr>
            <a:endParaRPr lang="hr-HR" smtClean="0">
              <a:solidFill>
                <a:srgbClr val="DDDDDD"/>
              </a:solidFill>
            </a:endParaRPr>
          </a:p>
          <a:p>
            <a:pPr marL="533400" indent="-533400">
              <a:lnSpc>
                <a:spcPct val="90000"/>
              </a:lnSpc>
            </a:pPr>
            <a:endParaRPr lang="hr-HR" smtClean="0"/>
          </a:p>
          <a:p>
            <a:pPr marL="533400" indent="-533400">
              <a:lnSpc>
                <a:spcPct val="90000"/>
              </a:lnSpc>
            </a:pPr>
            <a:endParaRPr lang="hr-HR" smtClean="0"/>
          </a:p>
          <a:p>
            <a:pPr marL="533400" indent="-533400">
              <a:lnSpc>
                <a:spcPct val="90000"/>
              </a:lnSpc>
            </a:pPr>
            <a:endParaRPr lang="en-GB" smtClean="0"/>
          </a:p>
        </p:txBody>
      </p:sp>
      <p:sp>
        <p:nvSpPr>
          <p:cNvPr id="41988" name="AutoShape 4"/>
          <p:cNvSpPr>
            <a:spLocks noChangeArrowheads="1"/>
          </p:cNvSpPr>
          <p:nvPr/>
        </p:nvSpPr>
        <p:spPr bwMode="auto">
          <a:xfrm rot="-5776194">
            <a:off x="-251618" y="2842418"/>
            <a:ext cx="1752600" cy="792163"/>
          </a:xfrm>
          <a:prstGeom prst="curvedDownArrow">
            <a:avLst>
              <a:gd name="adj1" fmla="val 44248"/>
              <a:gd name="adj2" fmla="val 88497"/>
              <a:gd name="adj3" fmla="val 33333"/>
            </a:avLst>
          </a:prstGeom>
          <a:solidFill>
            <a:schemeClr val="hlink"/>
          </a:solidFill>
          <a:ln w="9525">
            <a:solidFill>
              <a:schemeClr val="tx1"/>
            </a:solidFill>
            <a:miter lim="800000"/>
            <a:headEnd/>
            <a:tailEnd/>
          </a:ln>
          <a:effectLst/>
        </p:spPr>
        <p:txBody>
          <a:bodyPr wrap="none" anchor="ctr"/>
          <a:lstStyle/>
          <a:p>
            <a:endParaRPr lang="en-US" sz="2400">
              <a:solidFill>
                <a:prstClr val="black"/>
              </a:solidFill>
              <a:latin typeface="Tahoma" pitchFamily="34" charset="0"/>
            </a:endParaRPr>
          </a:p>
        </p:txBody>
      </p:sp>
      <p:sp>
        <p:nvSpPr>
          <p:cNvPr id="41989" name="AutoShape 5"/>
          <p:cNvSpPr>
            <a:spLocks noChangeArrowheads="1"/>
          </p:cNvSpPr>
          <p:nvPr/>
        </p:nvSpPr>
        <p:spPr bwMode="auto">
          <a:xfrm rot="6442288">
            <a:off x="6606382" y="4595018"/>
            <a:ext cx="1752600" cy="792163"/>
          </a:xfrm>
          <a:prstGeom prst="curvedDownArrow">
            <a:avLst>
              <a:gd name="adj1" fmla="val 44248"/>
              <a:gd name="adj2" fmla="val 88497"/>
              <a:gd name="adj3" fmla="val 33333"/>
            </a:avLst>
          </a:prstGeom>
          <a:solidFill>
            <a:srgbClr val="3366FF"/>
          </a:solidFill>
          <a:ln w="9525">
            <a:solidFill>
              <a:schemeClr val="tx1"/>
            </a:solidFill>
            <a:miter lim="800000"/>
            <a:headEnd/>
            <a:tailEnd/>
          </a:ln>
          <a:effectLst/>
        </p:spPr>
        <p:txBody>
          <a:bodyPr wrap="none" anchor="ctr"/>
          <a:lstStyle/>
          <a:p>
            <a:endParaRPr lang="en-US" sz="2400">
              <a:solidFill>
                <a:prstClr val="black"/>
              </a:solidFill>
              <a:latin typeface="Tahoma" pitchFamily="34" charset="0"/>
            </a:endParaRPr>
          </a:p>
        </p:txBody>
      </p:sp>
      <p:sp>
        <p:nvSpPr>
          <p:cNvPr id="2" name="Rezervirano mjesto broja slajda 1"/>
          <p:cNvSpPr>
            <a:spLocks noGrp="1"/>
          </p:cNvSpPr>
          <p:nvPr>
            <p:ph type="sldNum" sz="quarter" idx="12"/>
          </p:nvPr>
        </p:nvSpPr>
        <p:spPr/>
        <p:txBody>
          <a:bodyPr/>
          <a:lstStyle/>
          <a:p>
            <a:pPr>
              <a:defRPr/>
            </a:pPr>
            <a:fld id="{2F92C833-DDAA-4C2D-8802-1DB452B03EF9}" type="slidenum">
              <a:rPr lang="en-GB">
                <a:solidFill>
                  <a:prstClr val="black">
                    <a:tint val="75000"/>
                  </a:prstClr>
                </a:solidFill>
              </a:rPr>
              <a:pPr>
                <a:defRPr/>
              </a:pPr>
              <a:t>57</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rtlCol="0">
            <a:normAutofit fontScale="90000"/>
          </a:bodyPr>
          <a:lstStyle/>
          <a:p>
            <a:pPr fontAlgn="auto">
              <a:spcAft>
                <a:spcPts val="0"/>
              </a:spcAft>
              <a:defRPr/>
            </a:pPr>
            <a:r>
              <a:rPr lang="hr-HR" dirty="0" smtClean="0">
                <a:solidFill>
                  <a:srgbClr val="EAEAEA"/>
                </a:solidFill>
                <a:latin typeface="+mn-lt"/>
              </a:rPr>
              <a:t>Neki praktični problemi prehrane u sportu</a:t>
            </a:r>
            <a:endParaRPr lang="en-GB" dirty="0" smtClean="0">
              <a:solidFill>
                <a:srgbClr val="EAEAEA"/>
              </a:solidFill>
              <a:latin typeface="+mn-lt"/>
            </a:endParaRPr>
          </a:p>
        </p:txBody>
      </p:sp>
      <p:sp>
        <p:nvSpPr>
          <p:cNvPr id="43011" name="Rectangle 3"/>
          <p:cNvSpPr>
            <a:spLocks noGrp="1" noChangeArrowheads="1"/>
          </p:cNvSpPr>
          <p:nvPr>
            <p:ph idx="1"/>
          </p:nvPr>
        </p:nvSpPr>
        <p:spPr/>
        <p:txBody>
          <a:bodyPr/>
          <a:lstStyle/>
          <a:p>
            <a:pPr marL="533400" indent="-533400">
              <a:lnSpc>
                <a:spcPct val="90000"/>
              </a:lnSpc>
              <a:buFont typeface="Wingdings" pitchFamily="2" charset="2"/>
              <a:buAutoNum type="arabicPeriod"/>
            </a:pPr>
            <a:r>
              <a:rPr lang="hr-HR" smtClean="0">
                <a:solidFill>
                  <a:srgbClr val="DDDDDD"/>
                </a:solidFill>
              </a:rPr>
              <a:t>Različitost (bogatstvo) prehrambenih sastojaka i hrane – “food variety”</a:t>
            </a:r>
          </a:p>
          <a:p>
            <a:pPr marL="533400" indent="-533400">
              <a:lnSpc>
                <a:spcPct val="90000"/>
              </a:lnSpc>
              <a:buFont typeface="Wingdings" pitchFamily="2" charset="2"/>
              <a:buAutoNum type="arabicPeriod"/>
            </a:pPr>
            <a:r>
              <a:rPr lang="hr-HR" smtClean="0">
                <a:solidFill>
                  <a:srgbClr val="DDDDDD"/>
                </a:solidFill>
              </a:rPr>
              <a:t>Postizanje visoke razine unosa ugljikohidrata</a:t>
            </a:r>
          </a:p>
          <a:p>
            <a:pPr marL="533400" indent="-533400">
              <a:lnSpc>
                <a:spcPct val="90000"/>
              </a:lnSpc>
              <a:buFont typeface="Wingdings" pitchFamily="2" charset="2"/>
              <a:buAutoNum type="arabicPeriod"/>
            </a:pPr>
            <a:r>
              <a:rPr lang="hr-HR" smtClean="0">
                <a:solidFill>
                  <a:srgbClr val="DDDDDD"/>
                </a:solidFill>
              </a:rPr>
              <a:t>Gubitak masnog tkiva i restriktivne prehrambene tehnologije</a:t>
            </a:r>
          </a:p>
          <a:p>
            <a:pPr marL="533400" indent="-533400">
              <a:lnSpc>
                <a:spcPct val="90000"/>
              </a:lnSpc>
              <a:buFont typeface="Wingdings" pitchFamily="2" charset="2"/>
              <a:buAutoNum type="arabicPeriod"/>
            </a:pPr>
            <a:r>
              <a:rPr lang="hr-HR" smtClean="0"/>
              <a:t>Minerali (i vitamini)</a:t>
            </a:r>
          </a:p>
          <a:p>
            <a:pPr marL="533400" indent="-533400">
              <a:lnSpc>
                <a:spcPct val="90000"/>
              </a:lnSpc>
              <a:buFont typeface="Wingdings" pitchFamily="2" charset="2"/>
              <a:buAutoNum type="arabicPeriod"/>
            </a:pPr>
            <a:r>
              <a:rPr lang="hr-HR" smtClean="0">
                <a:solidFill>
                  <a:srgbClr val="DDDDDD"/>
                </a:solidFill>
              </a:rPr>
              <a:t>Rehidracija</a:t>
            </a:r>
          </a:p>
          <a:p>
            <a:pPr marL="533400" indent="-533400">
              <a:lnSpc>
                <a:spcPct val="90000"/>
              </a:lnSpc>
            </a:pPr>
            <a:endParaRPr lang="hr-HR" smtClean="0"/>
          </a:p>
          <a:p>
            <a:pPr marL="533400" indent="-533400">
              <a:lnSpc>
                <a:spcPct val="90000"/>
              </a:lnSpc>
            </a:pPr>
            <a:endParaRPr lang="hr-HR" smtClean="0"/>
          </a:p>
          <a:p>
            <a:pPr marL="533400" indent="-533400">
              <a:lnSpc>
                <a:spcPct val="90000"/>
              </a:lnSpc>
            </a:pPr>
            <a:endParaRPr lang="en-GB" smtClean="0"/>
          </a:p>
        </p:txBody>
      </p:sp>
      <p:sp>
        <p:nvSpPr>
          <p:cNvPr id="2" name="Rezervirano mjesto broja slajda 1"/>
          <p:cNvSpPr>
            <a:spLocks noGrp="1"/>
          </p:cNvSpPr>
          <p:nvPr>
            <p:ph type="sldNum" sz="quarter" idx="12"/>
          </p:nvPr>
        </p:nvSpPr>
        <p:spPr/>
        <p:txBody>
          <a:bodyPr/>
          <a:lstStyle/>
          <a:p>
            <a:pPr>
              <a:defRPr/>
            </a:pPr>
            <a:fld id="{7895B2E0-645E-4349-B2AF-FA37BBC07922}" type="slidenum">
              <a:rPr lang="en-GB">
                <a:solidFill>
                  <a:prstClr val="black">
                    <a:tint val="75000"/>
                  </a:prstClr>
                </a:solidFill>
              </a:rPr>
              <a:pPr>
                <a:defRPr/>
              </a:pPr>
              <a:t>58</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rtlCol="0">
            <a:normAutofit/>
          </a:bodyPr>
          <a:lstStyle/>
          <a:p>
            <a:pPr fontAlgn="auto">
              <a:spcAft>
                <a:spcPts val="0"/>
              </a:spcAft>
              <a:defRPr/>
            </a:pPr>
            <a:r>
              <a:rPr lang="hr-HR" dirty="0" smtClean="0">
                <a:latin typeface="+mn-lt"/>
              </a:rPr>
              <a:t>Željezo i nedostatak željeza</a:t>
            </a:r>
            <a:endParaRPr lang="en-GB" dirty="0" smtClean="0">
              <a:latin typeface="+mn-lt"/>
            </a:endParaRPr>
          </a:p>
        </p:txBody>
      </p:sp>
      <p:sp>
        <p:nvSpPr>
          <p:cNvPr id="44035" name="Rectangle 3"/>
          <p:cNvSpPr>
            <a:spLocks noGrp="1" noChangeArrowheads="1"/>
          </p:cNvSpPr>
          <p:nvPr>
            <p:ph idx="1"/>
          </p:nvPr>
        </p:nvSpPr>
        <p:spPr>
          <a:xfrm>
            <a:off x="533400" y="2017713"/>
            <a:ext cx="8421688" cy="4114800"/>
          </a:xfrm>
        </p:spPr>
        <p:txBody>
          <a:bodyPr/>
          <a:lstStyle/>
          <a:p>
            <a:r>
              <a:rPr lang="hr-HR" sz="2800" smtClean="0"/>
              <a:t>Jedan od najčešćih deficita (Deakin 1994)</a:t>
            </a:r>
          </a:p>
          <a:p>
            <a:r>
              <a:rPr lang="hr-HR" sz="2800" smtClean="0"/>
              <a:t>Uvjetovano: </a:t>
            </a:r>
          </a:p>
          <a:p>
            <a:pPr lvl="1"/>
            <a:r>
              <a:rPr lang="hr-HR" sz="2400" smtClean="0"/>
              <a:t>Povećanim zahtjevima za željezom </a:t>
            </a:r>
          </a:p>
          <a:p>
            <a:pPr lvl="1"/>
            <a:r>
              <a:rPr lang="hr-HR" sz="2400" smtClean="0"/>
              <a:t>Neadekvatanim unosom željeza</a:t>
            </a:r>
          </a:p>
          <a:p>
            <a:pPr lvl="1"/>
            <a:r>
              <a:rPr lang="hr-HR" sz="2400" smtClean="0"/>
              <a:t>Slabom bioraspoloživošću željeza</a:t>
            </a:r>
          </a:p>
          <a:p>
            <a:pPr lvl="1"/>
            <a:r>
              <a:rPr lang="hr-HR" sz="2400" smtClean="0"/>
              <a:t>Kombinacijom navedenog</a:t>
            </a:r>
          </a:p>
          <a:p>
            <a:r>
              <a:rPr lang="hr-HR" sz="2800" smtClean="0"/>
              <a:t>U sportu (veslanju) najveći problem je kod žena i adolescenata</a:t>
            </a:r>
          </a:p>
          <a:p>
            <a:pPr lvl="1"/>
            <a:endParaRPr lang="hr-HR" sz="2400" smtClean="0"/>
          </a:p>
          <a:p>
            <a:endParaRPr lang="en-GB" sz="2800" smtClean="0"/>
          </a:p>
        </p:txBody>
      </p:sp>
      <p:sp>
        <p:nvSpPr>
          <p:cNvPr id="2" name="Rezervirano mjesto broja slajda 1"/>
          <p:cNvSpPr>
            <a:spLocks noGrp="1"/>
          </p:cNvSpPr>
          <p:nvPr>
            <p:ph type="sldNum" sz="quarter" idx="12"/>
          </p:nvPr>
        </p:nvSpPr>
        <p:spPr/>
        <p:txBody>
          <a:bodyPr/>
          <a:lstStyle/>
          <a:p>
            <a:pPr>
              <a:defRPr/>
            </a:pPr>
            <a:fld id="{3FCFDFEA-7E60-44C5-921D-88B0F18FF06E}" type="slidenum">
              <a:rPr lang="en-GB">
                <a:solidFill>
                  <a:prstClr val="black">
                    <a:tint val="75000"/>
                  </a:prstClr>
                </a:solidFill>
              </a:rPr>
              <a:pPr>
                <a:defRPr/>
              </a:pPr>
              <a:t>59</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03350" y="260350"/>
            <a:ext cx="7313613" cy="1143000"/>
          </a:xfrm>
        </p:spPr>
        <p:txBody>
          <a:bodyPr/>
          <a:lstStyle/>
          <a:p>
            <a:r>
              <a:rPr lang="hr-HR" sz="2400" smtClean="0"/>
              <a:t>Trening s opterećenjem kod djece i mladih sportaša</a:t>
            </a:r>
            <a:br>
              <a:rPr lang="hr-HR" sz="2400" smtClean="0"/>
            </a:br>
            <a:r>
              <a:rPr lang="hr-HR" sz="3200" smtClean="0"/>
              <a:t>					</a:t>
            </a:r>
            <a:r>
              <a:rPr lang="hr-HR" sz="3200" b="1" smtClean="0"/>
              <a:t>Zašto “DA”?</a:t>
            </a:r>
          </a:p>
        </p:txBody>
      </p:sp>
      <p:sp>
        <p:nvSpPr>
          <p:cNvPr id="8195" name="Rectangle 3"/>
          <p:cNvSpPr>
            <a:spLocks noGrp="1" noChangeArrowheads="1"/>
          </p:cNvSpPr>
          <p:nvPr>
            <p:ph idx="1"/>
          </p:nvPr>
        </p:nvSpPr>
        <p:spPr/>
        <p:txBody>
          <a:bodyPr/>
          <a:lstStyle/>
          <a:p>
            <a:pPr marL="552450" indent="-552450">
              <a:buFont typeface="Wingdings" pitchFamily="2" charset="2"/>
              <a:buAutoNum type="arabicPeriod"/>
            </a:pPr>
            <a:r>
              <a:rPr lang="hr-HR" b="1" smtClean="0"/>
              <a:t>Potencijalne opasnosti</a:t>
            </a:r>
          </a:p>
          <a:p>
            <a:pPr marL="933450" lvl="1" indent="-476250">
              <a:buFont typeface="Wingdings" pitchFamily="2" charset="2"/>
              <a:buAutoNum type="arabicPeriod"/>
            </a:pPr>
            <a:r>
              <a:rPr lang="hr-HR" smtClean="0"/>
              <a:t>Ozljede</a:t>
            </a:r>
          </a:p>
          <a:p>
            <a:pPr marL="933450" lvl="1" indent="-476250">
              <a:buFont typeface="Wingdings" pitchFamily="2" charset="2"/>
              <a:buAutoNum type="arabicPeriod"/>
            </a:pPr>
            <a:r>
              <a:rPr lang="hr-HR" smtClean="0">
                <a:solidFill>
                  <a:srgbClr val="EAEAEA"/>
                </a:solidFill>
              </a:rPr>
              <a:t>Potencijalno negativni učinci na rast i razvoj</a:t>
            </a:r>
          </a:p>
          <a:p>
            <a:pPr marL="552450" indent="-552450">
              <a:buFont typeface="Wingdings" pitchFamily="2" charset="2"/>
              <a:buAutoNum type="arabicPeriod"/>
            </a:pPr>
            <a:r>
              <a:rPr lang="hr-HR" b="1" smtClean="0">
                <a:solidFill>
                  <a:srgbClr val="EAEAEA"/>
                </a:solidFill>
              </a:rPr>
              <a:t>Pitanje efikasnosti treninga</a:t>
            </a:r>
          </a:p>
          <a:p>
            <a:pPr marL="933450" lvl="1" indent="-476250">
              <a:buFont typeface="Wingdings" pitchFamily="2" charset="2"/>
              <a:buNone/>
            </a:pPr>
            <a:endParaRPr lang="hr-HR" smtClean="0">
              <a:solidFill>
                <a:srgbClr val="EAEAEA"/>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p:txBody>
          <a:bodyPr rtlCol="0">
            <a:normAutofit/>
          </a:bodyPr>
          <a:lstStyle/>
          <a:p>
            <a:pPr fontAlgn="auto">
              <a:spcAft>
                <a:spcPts val="0"/>
              </a:spcAft>
              <a:defRPr/>
            </a:pPr>
            <a:r>
              <a:rPr lang="hr-HR" dirty="0" smtClean="0">
                <a:latin typeface="+mn-lt"/>
              </a:rPr>
              <a:t>Kalcij</a:t>
            </a:r>
            <a:endParaRPr lang="en-GB" dirty="0" smtClean="0">
              <a:latin typeface="+mn-lt"/>
            </a:endParaRPr>
          </a:p>
        </p:txBody>
      </p:sp>
      <p:sp>
        <p:nvSpPr>
          <p:cNvPr id="45059" name="Rectangle 5"/>
          <p:cNvSpPr>
            <a:spLocks noGrp="1" noChangeArrowheads="1"/>
          </p:cNvSpPr>
          <p:nvPr>
            <p:ph idx="1"/>
          </p:nvPr>
        </p:nvSpPr>
        <p:spPr/>
        <p:txBody>
          <a:bodyPr/>
          <a:lstStyle/>
          <a:p>
            <a:r>
              <a:rPr lang="hr-HR" smtClean="0"/>
              <a:t>Izrazito osjetljivo pitanje kod sportašica i djece u razvoju</a:t>
            </a:r>
          </a:p>
          <a:p>
            <a:r>
              <a:rPr lang="hr-HR" smtClean="0"/>
              <a:t>Dodatni rizični faktori: restriktivne dijete, veganstvo, netolerancija na mliječne proizvode</a:t>
            </a:r>
          </a:p>
          <a:p>
            <a:endParaRPr lang="hr-HR" smtClean="0"/>
          </a:p>
          <a:p>
            <a:endParaRPr lang="en-GB" smtClean="0"/>
          </a:p>
        </p:txBody>
      </p:sp>
      <p:sp>
        <p:nvSpPr>
          <p:cNvPr id="2" name="Rezervirano mjesto broja slajda 1"/>
          <p:cNvSpPr>
            <a:spLocks noGrp="1"/>
          </p:cNvSpPr>
          <p:nvPr>
            <p:ph type="sldNum" sz="quarter" idx="12"/>
          </p:nvPr>
        </p:nvSpPr>
        <p:spPr/>
        <p:txBody>
          <a:bodyPr/>
          <a:lstStyle/>
          <a:p>
            <a:pPr>
              <a:defRPr/>
            </a:pPr>
            <a:fld id="{F6D13CE1-F992-493E-8126-CF0ED54460AF}" type="slidenum">
              <a:rPr lang="en-GB">
                <a:solidFill>
                  <a:prstClr val="black">
                    <a:tint val="75000"/>
                  </a:prstClr>
                </a:solidFill>
              </a:rPr>
              <a:pPr>
                <a:defRPr/>
              </a:pPr>
              <a:t>60</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rtlCol="0">
            <a:normAutofit/>
          </a:bodyPr>
          <a:lstStyle/>
          <a:p>
            <a:pPr fontAlgn="auto">
              <a:spcAft>
                <a:spcPts val="0"/>
              </a:spcAft>
              <a:defRPr/>
            </a:pPr>
            <a:r>
              <a:rPr lang="hr-HR" dirty="0" smtClean="0">
                <a:latin typeface="+mn-lt"/>
              </a:rPr>
              <a:t>Moguće strategije</a:t>
            </a:r>
            <a:endParaRPr lang="en-GB" dirty="0" smtClean="0">
              <a:latin typeface="+mn-lt"/>
            </a:endParaRPr>
          </a:p>
        </p:txBody>
      </p:sp>
      <p:sp>
        <p:nvSpPr>
          <p:cNvPr id="46083" name="Rectangle 3"/>
          <p:cNvSpPr>
            <a:spLocks noGrp="1" noChangeArrowheads="1"/>
          </p:cNvSpPr>
          <p:nvPr>
            <p:ph sz="half" idx="1"/>
          </p:nvPr>
        </p:nvSpPr>
        <p:spPr>
          <a:xfrm>
            <a:off x="533400" y="2017713"/>
            <a:ext cx="3657600" cy="4114800"/>
          </a:xfrm>
        </p:spPr>
        <p:txBody>
          <a:bodyPr/>
          <a:lstStyle/>
          <a:p>
            <a:pPr>
              <a:buFont typeface="Wingdings" pitchFamily="2" charset="2"/>
              <a:buNone/>
            </a:pPr>
            <a:r>
              <a:rPr lang="hr-HR" smtClean="0"/>
              <a:t>ŽELJEZO</a:t>
            </a:r>
          </a:p>
          <a:p>
            <a:r>
              <a:rPr lang="hr-HR" smtClean="0"/>
              <a:t>Izbjegavanje vegetarijanstva </a:t>
            </a:r>
          </a:p>
          <a:p>
            <a:r>
              <a:rPr lang="hr-HR" smtClean="0"/>
              <a:t>Mesni proizvodi redovito a ne pretjerano + C vitamin u istom obroku</a:t>
            </a:r>
          </a:p>
          <a:p>
            <a:endParaRPr lang="hr-HR" smtClean="0"/>
          </a:p>
          <a:p>
            <a:endParaRPr lang="en-GB" smtClean="0"/>
          </a:p>
        </p:txBody>
      </p:sp>
      <p:sp>
        <p:nvSpPr>
          <p:cNvPr id="46084" name="Rectangle 4"/>
          <p:cNvSpPr>
            <a:spLocks noGrp="1" noChangeArrowheads="1"/>
          </p:cNvSpPr>
          <p:nvPr>
            <p:ph sz="half" idx="2"/>
          </p:nvPr>
        </p:nvSpPr>
        <p:spPr/>
        <p:txBody>
          <a:bodyPr/>
          <a:lstStyle/>
          <a:p>
            <a:pPr>
              <a:buFont typeface="Wingdings" pitchFamily="2" charset="2"/>
              <a:buNone/>
            </a:pPr>
            <a:r>
              <a:rPr lang="hr-HR" smtClean="0"/>
              <a:t>KALCIJ</a:t>
            </a:r>
          </a:p>
          <a:p>
            <a:r>
              <a:rPr lang="hr-HR" smtClean="0"/>
              <a:t>Mliječni proizvodi</a:t>
            </a:r>
          </a:p>
          <a:p>
            <a:r>
              <a:rPr lang="hr-HR" smtClean="0"/>
              <a:t>Posebno paziti na veslačice ukoliko nemaju redoviti ciklus </a:t>
            </a:r>
          </a:p>
          <a:p>
            <a:pPr>
              <a:buFont typeface="Wingdings" pitchFamily="2" charset="2"/>
              <a:buNone/>
            </a:pPr>
            <a:endParaRPr lang="en-GB" smtClean="0"/>
          </a:p>
        </p:txBody>
      </p:sp>
      <p:sp>
        <p:nvSpPr>
          <p:cNvPr id="2" name="Rezervirano mjesto broja slajda 1"/>
          <p:cNvSpPr>
            <a:spLocks noGrp="1"/>
          </p:cNvSpPr>
          <p:nvPr>
            <p:ph type="sldNum" sz="quarter" idx="12"/>
          </p:nvPr>
        </p:nvSpPr>
        <p:spPr/>
        <p:txBody>
          <a:bodyPr/>
          <a:lstStyle/>
          <a:p>
            <a:pPr>
              <a:defRPr/>
            </a:pPr>
            <a:fld id="{4E86F73C-BD52-4AFF-BCD0-91952367BC53}" type="slidenum">
              <a:rPr lang="en-GB">
                <a:solidFill>
                  <a:prstClr val="black">
                    <a:tint val="75000"/>
                  </a:prstClr>
                </a:solidFill>
              </a:rPr>
              <a:pPr>
                <a:defRPr/>
              </a:pPr>
              <a:t>61</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rtlCol="0">
            <a:normAutofit/>
          </a:bodyPr>
          <a:lstStyle/>
          <a:p>
            <a:pPr fontAlgn="auto">
              <a:spcAft>
                <a:spcPts val="0"/>
              </a:spcAft>
              <a:defRPr/>
            </a:pPr>
            <a:r>
              <a:rPr lang="hr-HR" dirty="0" smtClean="0">
                <a:latin typeface="+mn-lt"/>
              </a:rPr>
              <a:t>Moguće strategije</a:t>
            </a:r>
            <a:endParaRPr lang="en-GB" dirty="0" smtClean="0">
              <a:latin typeface="+mn-lt"/>
            </a:endParaRPr>
          </a:p>
        </p:txBody>
      </p:sp>
      <p:sp>
        <p:nvSpPr>
          <p:cNvPr id="47107" name="Rectangle 3"/>
          <p:cNvSpPr>
            <a:spLocks noGrp="1" noChangeArrowheads="1"/>
          </p:cNvSpPr>
          <p:nvPr>
            <p:ph sz="half" idx="1"/>
          </p:nvPr>
        </p:nvSpPr>
        <p:spPr>
          <a:xfrm>
            <a:off x="533400" y="2017713"/>
            <a:ext cx="3657600" cy="4114800"/>
          </a:xfrm>
        </p:spPr>
        <p:txBody>
          <a:bodyPr/>
          <a:lstStyle/>
          <a:p>
            <a:pPr>
              <a:buFont typeface="Wingdings" pitchFamily="2" charset="2"/>
              <a:buNone/>
            </a:pPr>
            <a:r>
              <a:rPr lang="hr-HR" smtClean="0"/>
              <a:t>ŽELJEZO</a:t>
            </a:r>
          </a:p>
          <a:p>
            <a:r>
              <a:rPr lang="hr-HR" smtClean="0"/>
              <a:t>Izbjegavanje vegetarijanstva </a:t>
            </a:r>
          </a:p>
          <a:p>
            <a:r>
              <a:rPr lang="hr-HR" smtClean="0"/>
              <a:t>Mesni proizvodi redovito a ne pretjerano + C vitamin u istom obroku</a:t>
            </a:r>
          </a:p>
          <a:p>
            <a:endParaRPr lang="hr-HR" smtClean="0"/>
          </a:p>
          <a:p>
            <a:endParaRPr lang="en-GB" smtClean="0"/>
          </a:p>
        </p:txBody>
      </p:sp>
      <p:sp>
        <p:nvSpPr>
          <p:cNvPr id="47108" name="Rectangle 4"/>
          <p:cNvSpPr>
            <a:spLocks noGrp="1" noChangeArrowheads="1"/>
          </p:cNvSpPr>
          <p:nvPr>
            <p:ph sz="half" idx="2"/>
          </p:nvPr>
        </p:nvSpPr>
        <p:spPr/>
        <p:txBody>
          <a:bodyPr/>
          <a:lstStyle/>
          <a:p>
            <a:pPr>
              <a:buFont typeface="Wingdings" pitchFamily="2" charset="2"/>
              <a:buNone/>
            </a:pPr>
            <a:r>
              <a:rPr lang="hr-HR" smtClean="0"/>
              <a:t>KALCIJ</a:t>
            </a:r>
          </a:p>
          <a:p>
            <a:r>
              <a:rPr lang="hr-HR" smtClean="0"/>
              <a:t>Mliječni proizvodi</a:t>
            </a:r>
          </a:p>
          <a:p>
            <a:r>
              <a:rPr lang="hr-HR" smtClean="0"/>
              <a:t>Posebno paziti na veslačice ukoliko nemaju redoviti ciklus </a:t>
            </a:r>
          </a:p>
          <a:p>
            <a:pPr>
              <a:buFont typeface="Wingdings" pitchFamily="2" charset="2"/>
              <a:buNone/>
            </a:pPr>
            <a:endParaRPr lang="en-GB" smtClean="0"/>
          </a:p>
        </p:txBody>
      </p:sp>
      <p:sp>
        <p:nvSpPr>
          <p:cNvPr id="47109" name="Text Box 5"/>
          <p:cNvSpPr txBox="1">
            <a:spLocks noChangeArrowheads="1"/>
          </p:cNvSpPr>
          <p:nvPr/>
        </p:nvSpPr>
        <p:spPr bwMode="auto">
          <a:xfrm>
            <a:off x="3124200" y="5410200"/>
            <a:ext cx="5867400" cy="1379538"/>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hr-HR" sz="2400">
                <a:solidFill>
                  <a:prstClr val="black"/>
                </a:solidFill>
                <a:latin typeface="Tahoma" pitchFamily="34" charset="0"/>
              </a:rPr>
              <a:t>Suplementacija kvalitetnim mineralnim preparatima izuzetno je prihvaćena</a:t>
            </a:r>
          </a:p>
          <a:p>
            <a:pPr>
              <a:spcBef>
                <a:spcPct val="50000"/>
              </a:spcBef>
            </a:pPr>
            <a:endParaRPr lang="en-GB" sz="2400">
              <a:solidFill>
                <a:prstClr val="black"/>
              </a:solidFill>
              <a:latin typeface="Tahoma" pitchFamily="34" charset="0"/>
            </a:endParaRPr>
          </a:p>
        </p:txBody>
      </p:sp>
      <p:sp>
        <p:nvSpPr>
          <p:cNvPr id="2" name="Rezervirano mjesto broja slajda 1"/>
          <p:cNvSpPr>
            <a:spLocks noGrp="1"/>
          </p:cNvSpPr>
          <p:nvPr>
            <p:ph type="sldNum" sz="quarter" idx="12"/>
          </p:nvPr>
        </p:nvSpPr>
        <p:spPr/>
        <p:txBody>
          <a:bodyPr/>
          <a:lstStyle/>
          <a:p>
            <a:pPr>
              <a:defRPr/>
            </a:pPr>
            <a:fld id="{2E1B773D-E3BF-4E26-8C0B-46D69A53C6CB}" type="slidenum">
              <a:rPr lang="en-GB">
                <a:solidFill>
                  <a:prstClr val="black">
                    <a:tint val="75000"/>
                  </a:prstClr>
                </a:solidFill>
              </a:rPr>
              <a:pPr>
                <a:defRPr/>
              </a:pPr>
              <a:t>62</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rtlCol="0">
            <a:normAutofit fontScale="90000"/>
          </a:bodyPr>
          <a:lstStyle/>
          <a:p>
            <a:pPr fontAlgn="auto">
              <a:spcAft>
                <a:spcPts val="0"/>
              </a:spcAft>
              <a:defRPr/>
            </a:pPr>
            <a:r>
              <a:rPr lang="hr-HR" dirty="0" smtClean="0">
                <a:solidFill>
                  <a:srgbClr val="EAEAEA"/>
                </a:solidFill>
                <a:latin typeface="+mn-lt"/>
              </a:rPr>
              <a:t>Neki praktični problemi prehrane u sportu</a:t>
            </a:r>
            <a:endParaRPr lang="en-GB" dirty="0" smtClean="0">
              <a:solidFill>
                <a:srgbClr val="EAEAEA"/>
              </a:solidFill>
              <a:latin typeface="+mn-lt"/>
            </a:endParaRPr>
          </a:p>
        </p:txBody>
      </p:sp>
      <p:sp>
        <p:nvSpPr>
          <p:cNvPr id="48131" name="Rectangle 3"/>
          <p:cNvSpPr>
            <a:spLocks noGrp="1" noChangeArrowheads="1"/>
          </p:cNvSpPr>
          <p:nvPr>
            <p:ph idx="1"/>
          </p:nvPr>
        </p:nvSpPr>
        <p:spPr/>
        <p:txBody>
          <a:bodyPr/>
          <a:lstStyle/>
          <a:p>
            <a:pPr marL="533400" indent="-533400">
              <a:lnSpc>
                <a:spcPct val="90000"/>
              </a:lnSpc>
              <a:buFont typeface="Wingdings" pitchFamily="2" charset="2"/>
              <a:buAutoNum type="arabicPeriod"/>
            </a:pPr>
            <a:r>
              <a:rPr lang="hr-HR" smtClean="0">
                <a:solidFill>
                  <a:srgbClr val="DDDDDD"/>
                </a:solidFill>
              </a:rPr>
              <a:t>Različitost (bogatstvo) prehrambenih sastojaka i hrane – “food variety”</a:t>
            </a:r>
          </a:p>
          <a:p>
            <a:pPr marL="533400" indent="-533400">
              <a:lnSpc>
                <a:spcPct val="90000"/>
              </a:lnSpc>
              <a:buFont typeface="Wingdings" pitchFamily="2" charset="2"/>
              <a:buAutoNum type="arabicPeriod"/>
            </a:pPr>
            <a:r>
              <a:rPr lang="hr-HR" smtClean="0">
                <a:solidFill>
                  <a:srgbClr val="DDDDDD"/>
                </a:solidFill>
              </a:rPr>
              <a:t>Postizanje visoke razine unosa ugljikohidrata</a:t>
            </a:r>
          </a:p>
          <a:p>
            <a:pPr marL="533400" indent="-533400">
              <a:lnSpc>
                <a:spcPct val="90000"/>
              </a:lnSpc>
              <a:buFont typeface="Wingdings" pitchFamily="2" charset="2"/>
              <a:buAutoNum type="arabicPeriod"/>
            </a:pPr>
            <a:r>
              <a:rPr lang="hr-HR" smtClean="0">
                <a:solidFill>
                  <a:srgbClr val="DDDDDD"/>
                </a:solidFill>
              </a:rPr>
              <a:t>Gubitak masnog tkiva i restriktivne prehrambene tehnologije</a:t>
            </a:r>
          </a:p>
          <a:p>
            <a:pPr marL="533400" indent="-533400">
              <a:lnSpc>
                <a:spcPct val="90000"/>
              </a:lnSpc>
              <a:buFont typeface="Wingdings" pitchFamily="2" charset="2"/>
              <a:buAutoNum type="arabicPeriod"/>
            </a:pPr>
            <a:r>
              <a:rPr lang="hr-HR" smtClean="0">
                <a:solidFill>
                  <a:srgbClr val="EAEAEA"/>
                </a:solidFill>
              </a:rPr>
              <a:t>Minerali (i vitamini)</a:t>
            </a:r>
          </a:p>
          <a:p>
            <a:pPr marL="533400" indent="-533400">
              <a:lnSpc>
                <a:spcPct val="90000"/>
              </a:lnSpc>
              <a:buFont typeface="Wingdings" pitchFamily="2" charset="2"/>
              <a:buAutoNum type="arabicPeriod"/>
            </a:pPr>
            <a:r>
              <a:rPr lang="hr-HR" smtClean="0"/>
              <a:t>Rehidracija</a:t>
            </a:r>
          </a:p>
          <a:p>
            <a:pPr marL="533400" indent="-533400">
              <a:lnSpc>
                <a:spcPct val="90000"/>
              </a:lnSpc>
            </a:pPr>
            <a:endParaRPr lang="hr-HR" smtClean="0"/>
          </a:p>
          <a:p>
            <a:pPr marL="533400" indent="-533400">
              <a:lnSpc>
                <a:spcPct val="90000"/>
              </a:lnSpc>
            </a:pPr>
            <a:endParaRPr lang="hr-HR" smtClean="0"/>
          </a:p>
          <a:p>
            <a:pPr marL="533400" indent="-533400">
              <a:lnSpc>
                <a:spcPct val="90000"/>
              </a:lnSpc>
            </a:pPr>
            <a:endParaRPr lang="en-GB" smtClean="0"/>
          </a:p>
        </p:txBody>
      </p:sp>
      <p:sp>
        <p:nvSpPr>
          <p:cNvPr id="2" name="Rezervirano mjesto broja slajda 1"/>
          <p:cNvSpPr>
            <a:spLocks noGrp="1"/>
          </p:cNvSpPr>
          <p:nvPr>
            <p:ph type="sldNum" sz="quarter" idx="12"/>
          </p:nvPr>
        </p:nvSpPr>
        <p:spPr/>
        <p:txBody>
          <a:bodyPr/>
          <a:lstStyle/>
          <a:p>
            <a:pPr>
              <a:defRPr/>
            </a:pPr>
            <a:fld id="{D63C66B0-F20B-490C-BA43-C75DC23339B1}" type="slidenum">
              <a:rPr lang="en-GB">
                <a:solidFill>
                  <a:prstClr val="black">
                    <a:tint val="75000"/>
                  </a:prstClr>
                </a:solidFill>
              </a:rPr>
              <a:pPr>
                <a:defRPr/>
              </a:pPr>
              <a:t>63</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rtlCol="0">
            <a:normAutofit/>
          </a:bodyPr>
          <a:lstStyle/>
          <a:p>
            <a:pPr fontAlgn="auto">
              <a:spcAft>
                <a:spcPts val="0"/>
              </a:spcAft>
              <a:defRPr/>
            </a:pPr>
            <a:r>
              <a:rPr lang="hr-HR" dirty="0" err="1" smtClean="0">
                <a:latin typeface="+mn-lt"/>
              </a:rPr>
              <a:t>Rehidracija</a:t>
            </a:r>
            <a:r>
              <a:rPr lang="hr-HR" dirty="0" smtClean="0">
                <a:latin typeface="+mn-lt"/>
              </a:rPr>
              <a:t> – </a:t>
            </a:r>
            <a:r>
              <a:rPr lang="hr-HR" dirty="0" err="1" smtClean="0">
                <a:latin typeface="+mn-lt"/>
              </a:rPr>
              <a:t>hidracija</a:t>
            </a:r>
            <a:r>
              <a:rPr lang="hr-HR" dirty="0" smtClean="0">
                <a:latin typeface="+mn-lt"/>
              </a:rPr>
              <a:t> (1)	</a:t>
            </a:r>
          </a:p>
        </p:txBody>
      </p:sp>
      <p:sp>
        <p:nvSpPr>
          <p:cNvPr id="49155" name="Rectangle 3"/>
          <p:cNvSpPr>
            <a:spLocks noGrp="1" noChangeArrowheads="1"/>
          </p:cNvSpPr>
          <p:nvPr>
            <p:ph idx="1"/>
          </p:nvPr>
        </p:nvSpPr>
        <p:spPr>
          <a:xfrm>
            <a:off x="827088" y="2017713"/>
            <a:ext cx="8128000" cy="4114800"/>
          </a:xfrm>
        </p:spPr>
        <p:txBody>
          <a:bodyPr/>
          <a:lstStyle/>
          <a:p>
            <a:pPr marL="609600" indent="-609600">
              <a:lnSpc>
                <a:spcPct val="90000"/>
              </a:lnSpc>
            </a:pPr>
            <a:r>
              <a:rPr lang="hr-HR" smtClean="0"/>
              <a:t>dvije trećine dnevnog unosa vode dolazi kroz popijenu tekućinu (+ jedna trećina kroz hranu)</a:t>
            </a:r>
          </a:p>
          <a:p>
            <a:pPr marL="609600" indent="-609600">
              <a:lnSpc>
                <a:spcPct val="90000"/>
              </a:lnSpc>
            </a:pPr>
            <a:r>
              <a:rPr lang="hr-HR" smtClean="0"/>
              <a:t>mokrenje u režimu od cca jedan put u 1.5 - 2 sata dobar je pokazatelj stanja hidriranosti</a:t>
            </a:r>
          </a:p>
          <a:p>
            <a:pPr marL="609600" indent="-609600">
              <a:lnSpc>
                <a:spcPct val="90000"/>
              </a:lnSpc>
            </a:pPr>
            <a:r>
              <a:rPr lang="hr-HR" smtClean="0"/>
              <a:t>tijekom dana najbolji pokazatelj stanja hidriranosti je tjelesna težina</a:t>
            </a:r>
          </a:p>
        </p:txBody>
      </p:sp>
      <p:sp>
        <p:nvSpPr>
          <p:cNvPr id="2" name="Rezervirano mjesto broja slajda 1"/>
          <p:cNvSpPr>
            <a:spLocks noGrp="1"/>
          </p:cNvSpPr>
          <p:nvPr>
            <p:ph type="sldNum" sz="quarter" idx="12"/>
          </p:nvPr>
        </p:nvSpPr>
        <p:spPr/>
        <p:txBody>
          <a:bodyPr/>
          <a:lstStyle/>
          <a:p>
            <a:pPr>
              <a:defRPr/>
            </a:pPr>
            <a:fld id="{87DB9D5F-13E1-41F1-88A7-66D1EEBD1651}" type="slidenum">
              <a:rPr lang="en-GB">
                <a:solidFill>
                  <a:prstClr val="black">
                    <a:tint val="75000"/>
                  </a:prstClr>
                </a:solidFill>
              </a:rPr>
              <a:pPr>
                <a:defRPr/>
              </a:pPr>
              <a:t>64</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rtlCol="0">
            <a:normAutofit/>
          </a:bodyPr>
          <a:lstStyle/>
          <a:p>
            <a:pPr fontAlgn="auto">
              <a:spcAft>
                <a:spcPts val="0"/>
              </a:spcAft>
              <a:defRPr/>
            </a:pPr>
            <a:r>
              <a:rPr lang="hr-HR" dirty="0" err="1" smtClean="0">
                <a:latin typeface="+mn-lt"/>
              </a:rPr>
              <a:t>Rehidracija</a:t>
            </a:r>
            <a:r>
              <a:rPr lang="hr-HR" dirty="0" smtClean="0">
                <a:latin typeface="+mn-lt"/>
              </a:rPr>
              <a:t> – </a:t>
            </a:r>
            <a:r>
              <a:rPr lang="hr-HR" dirty="0" err="1" smtClean="0">
                <a:latin typeface="+mn-lt"/>
              </a:rPr>
              <a:t>hidracija</a:t>
            </a:r>
            <a:r>
              <a:rPr lang="hr-HR" dirty="0" smtClean="0">
                <a:latin typeface="+mn-lt"/>
              </a:rPr>
              <a:t> (2)	</a:t>
            </a:r>
          </a:p>
        </p:txBody>
      </p:sp>
      <p:sp>
        <p:nvSpPr>
          <p:cNvPr id="50179" name="Rectangle 3"/>
          <p:cNvSpPr>
            <a:spLocks noGrp="1" noChangeArrowheads="1"/>
          </p:cNvSpPr>
          <p:nvPr>
            <p:ph idx="1"/>
          </p:nvPr>
        </p:nvSpPr>
        <p:spPr>
          <a:xfrm>
            <a:off x="827088" y="2017713"/>
            <a:ext cx="8128000" cy="4114800"/>
          </a:xfrm>
        </p:spPr>
        <p:txBody>
          <a:bodyPr/>
          <a:lstStyle/>
          <a:p>
            <a:pPr marL="609600" indent="-609600"/>
            <a:r>
              <a:rPr lang="hr-HR" smtClean="0"/>
              <a:t>pri trenažnim aktivnostima </a:t>
            </a:r>
            <a:r>
              <a:rPr lang="hr-HR" b="1" smtClean="0"/>
              <a:t>vrlo niskog</a:t>
            </a:r>
            <a:r>
              <a:rPr lang="hr-HR" smtClean="0"/>
              <a:t> intenziteta gubitak tjelesne vode znojenjem kreće se od 1 do 3 dl po satu </a:t>
            </a:r>
          </a:p>
          <a:p>
            <a:pPr marL="609600" indent="-609600"/>
            <a:r>
              <a:rPr lang="hr-HR" smtClean="0"/>
              <a:t>predlaže se:</a:t>
            </a:r>
          </a:p>
          <a:p>
            <a:pPr marL="990600" lvl="1" indent="-533400"/>
            <a:r>
              <a:rPr lang="hr-HR" smtClean="0"/>
              <a:t>prije početka T/N uzeti 0.5 do 1 l</a:t>
            </a:r>
          </a:p>
          <a:p>
            <a:pPr marL="990600" lvl="1" indent="-533400"/>
            <a:r>
              <a:rPr lang="hr-HR" smtClean="0"/>
              <a:t>unošenje 2 dl vode svakih 20 min tijekom kontinuiranih aktivnosti </a:t>
            </a:r>
          </a:p>
        </p:txBody>
      </p:sp>
      <p:sp>
        <p:nvSpPr>
          <p:cNvPr id="2" name="Rezervirano mjesto broja slajda 1"/>
          <p:cNvSpPr>
            <a:spLocks noGrp="1"/>
          </p:cNvSpPr>
          <p:nvPr>
            <p:ph type="sldNum" sz="quarter" idx="12"/>
          </p:nvPr>
        </p:nvSpPr>
        <p:spPr/>
        <p:txBody>
          <a:bodyPr/>
          <a:lstStyle/>
          <a:p>
            <a:pPr>
              <a:defRPr/>
            </a:pPr>
            <a:fld id="{47D02955-933B-40A3-B619-8D0718BFB1B7}" type="slidenum">
              <a:rPr lang="en-GB">
                <a:solidFill>
                  <a:prstClr val="black">
                    <a:tint val="75000"/>
                  </a:prstClr>
                </a:solidFill>
              </a:rPr>
              <a:pPr>
                <a:defRPr/>
              </a:pPr>
              <a:t>65</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rtlCol="0">
            <a:normAutofit/>
          </a:bodyPr>
          <a:lstStyle/>
          <a:p>
            <a:pPr fontAlgn="auto">
              <a:spcAft>
                <a:spcPts val="0"/>
              </a:spcAft>
              <a:defRPr/>
            </a:pPr>
            <a:r>
              <a:rPr lang="hr-HR" dirty="0" err="1" smtClean="0">
                <a:latin typeface="+mn-lt"/>
              </a:rPr>
              <a:t>Rehidracija</a:t>
            </a:r>
            <a:r>
              <a:rPr lang="hr-HR" dirty="0" smtClean="0">
                <a:latin typeface="+mn-lt"/>
              </a:rPr>
              <a:t> – </a:t>
            </a:r>
            <a:r>
              <a:rPr lang="hr-HR" dirty="0" err="1" smtClean="0">
                <a:latin typeface="+mn-lt"/>
              </a:rPr>
              <a:t>hidracija</a:t>
            </a:r>
            <a:r>
              <a:rPr lang="hr-HR" dirty="0" smtClean="0">
                <a:latin typeface="+mn-lt"/>
              </a:rPr>
              <a:t> (3)	</a:t>
            </a:r>
          </a:p>
        </p:txBody>
      </p:sp>
      <p:sp>
        <p:nvSpPr>
          <p:cNvPr id="51203" name="Rectangle 3"/>
          <p:cNvSpPr>
            <a:spLocks noGrp="1" noChangeArrowheads="1"/>
          </p:cNvSpPr>
          <p:nvPr>
            <p:ph idx="1"/>
          </p:nvPr>
        </p:nvSpPr>
        <p:spPr>
          <a:xfrm>
            <a:off x="827088" y="2017713"/>
            <a:ext cx="8128000" cy="4114800"/>
          </a:xfrm>
        </p:spPr>
        <p:txBody>
          <a:bodyPr/>
          <a:lstStyle/>
          <a:p>
            <a:pPr marL="609600" indent="-609600"/>
            <a:r>
              <a:rPr lang="hr-HR" smtClean="0"/>
              <a:t>Gubitak tjelesne težine tijekom aktivnosti ustvari je isključivo gubitak vode (vaganje prije </a:t>
            </a:r>
            <a:r>
              <a:rPr lang="hr-HR" smtClean="0">
                <a:sym typeface="Wingdings" pitchFamily="2" charset="2"/>
              </a:rPr>
              <a:t> poslije)</a:t>
            </a:r>
            <a:endParaRPr lang="hr-HR" smtClean="0"/>
          </a:p>
        </p:txBody>
      </p:sp>
      <p:sp>
        <p:nvSpPr>
          <p:cNvPr id="2" name="Rezervirano mjesto broja slajda 1"/>
          <p:cNvSpPr>
            <a:spLocks noGrp="1"/>
          </p:cNvSpPr>
          <p:nvPr>
            <p:ph type="sldNum" sz="quarter" idx="12"/>
          </p:nvPr>
        </p:nvSpPr>
        <p:spPr/>
        <p:txBody>
          <a:bodyPr/>
          <a:lstStyle/>
          <a:p>
            <a:pPr>
              <a:defRPr/>
            </a:pPr>
            <a:fld id="{68889F0C-B8A0-4D30-95A2-B65DCF82AA1D}" type="slidenum">
              <a:rPr lang="en-GB">
                <a:solidFill>
                  <a:prstClr val="black">
                    <a:tint val="75000"/>
                  </a:prstClr>
                </a:solidFill>
              </a:rPr>
              <a:pPr>
                <a:defRPr/>
              </a:pPr>
              <a:t>66</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rtlCol="0">
            <a:normAutofit/>
          </a:bodyPr>
          <a:lstStyle/>
          <a:p>
            <a:pPr fontAlgn="auto">
              <a:spcAft>
                <a:spcPts val="0"/>
              </a:spcAft>
              <a:defRPr/>
            </a:pPr>
            <a:r>
              <a:rPr lang="hr-HR" dirty="0" err="1" smtClean="0">
                <a:latin typeface="+mn-lt"/>
              </a:rPr>
              <a:t>Rehidracija</a:t>
            </a:r>
            <a:r>
              <a:rPr lang="hr-HR" dirty="0" smtClean="0">
                <a:latin typeface="+mn-lt"/>
              </a:rPr>
              <a:t> – </a:t>
            </a:r>
            <a:r>
              <a:rPr lang="hr-HR" dirty="0" err="1" smtClean="0">
                <a:latin typeface="+mn-lt"/>
              </a:rPr>
              <a:t>hidracija</a:t>
            </a:r>
            <a:r>
              <a:rPr lang="hr-HR" dirty="0" smtClean="0">
                <a:latin typeface="+mn-lt"/>
              </a:rPr>
              <a:t> (3)	</a:t>
            </a:r>
          </a:p>
        </p:txBody>
      </p:sp>
      <p:graphicFrame>
        <p:nvGraphicFramePr>
          <p:cNvPr id="67623" name="Group 39"/>
          <p:cNvGraphicFramePr>
            <a:graphicFrameLocks noGrp="1"/>
          </p:cNvGraphicFramePr>
          <p:nvPr>
            <p:ph type="tbl" idx="1"/>
          </p:nvPr>
        </p:nvGraphicFramePr>
        <p:xfrm>
          <a:off x="684213" y="2133600"/>
          <a:ext cx="7772400" cy="4114802"/>
        </p:xfrm>
        <a:graphic>
          <a:graphicData uri="http://schemas.openxmlformats.org/drawingml/2006/table">
            <a:tbl>
              <a:tblPr/>
              <a:tblGrid>
                <a:gridCol w="3878262"/>
                <a:gridCol w="3894138"/>
              </a:tblGrid>
              <a:tr h="11350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r-HR" sz="2800" b="0" i="0" u="none" strike="noStrike" cap="none" normalizeH="0" baseline="0" smtClean="0">
                          <a:ln>
                            <a:noFill/>
                          </a:ln>
                          <a:solidFill>
                            <a:schemeClr val="tx1"/>
                          </a:solidFill>
                          <a:effectLst/>
                          <a:latin typeface="Tahoma" pitchFamily="34" charset="0"/>
                          <a:cs typeface="Times New Roman" pitchFamily="18" charset="0"/>
                        </a:rPr>
                        <a:t>Dnevna energetska </a:t>
                      </a:r>
                      <a:endParaRPr kumimoji="0" lang="hr-HR" sz="1800" b="0" i="0" u="none" strike="noStrike" cap="none" normalizeH="0" baseline="0" smtClean="0">
                        <a:ln>
                          <a:noFill/>
                        </a:ln>
                        <a:solidFill>
                          <a:schemeClr val="tx1"/>
                        </a:solidFill>
                        <a:effectLst/>
                        <a:latin typeface="Tahoma" pitchFamily="34"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r-HR" sz="2800" b="0" i="0" u="none" strike="noStrike" cap="none" normalizeH="0" baseline="0" smtClean="0">
                          <a:ln>
                            <a:noFill/>
                          </a:ln>
                          <a:solidFill>
                            <a:schemeClr val="tx1"/>
                          </a:solidFill>
                          <a:effectLst/>
                          <a:latin typeface="Tahoma" pitchFamily="34" charset="0"/>
                          <a:cs typeface="Times New Roman" pitchFamily="18" charset="0"/>
                        </a:rPr>
                        <a:t>potrošnja</a:t>
                      </a:r>
                      <a:endParaRPr kumimoji="0" lang="hr-HR" sz="4000" b="0" i="0" u="none" strike="noStrike" cap="none" normalizeH="0" baseline="0" smtClean="0">
                        <a:ln>
                          <a:noFill/>
                        </a:ln>
                        <a:solidFill>
                          <a:schemeClr val="tx1"/>
                        </a:solidFill>
                        <a:effectLst/>
                        <a:latin typeface="Tahoma" pitchFamily="34" charset="0"/>
                      </a:endParaRPr>
                    </a:p>
                  </a:txBody>
                  <a:tcPr horzOverflow="overflow">
                    <a:lnL cap="flat">
                      <a:noFill/>
                    </a:lnL>
                    <a:lnR>
                      <a:noFill/>
                    </a:lnR>
                    <a:lnT w="25400" cap="flat" cmpd="sng" algn="ctr">
                      <a:solidFill>
                        <a:srgbClr val="808080"/>
                      </a:solidFill>
                      <a:prstDash val="solid"/>
                      <a:miter lim="800000"/>
                      <a:headEnd type="none" w="med" len="med"/>
                      <a:tailEnd type="none" w="med" len="med"/>
                    </a:lnT>
                    <a:lnB w="12700" cap="flat" cmpd="sng" algn="ctr">
                      <a:solidFill>
                        <a:srgbClr val="80808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r-HR" sz="2800" b="0" i="0" u="none" strike="noStrike" cap="none" normalizeH="0" baseline="0" smtClean="0">
                          <a:ln>
                            <a:noFill/>
                          </a:ln>
                          <a:solidFill>
                            <a:schemeClr val="tx1"/>
                          </a:solidFill>
                          <a:effectLst/>
                          <a:latin typeface="Tahoma" pitchFamily="34" charset="0"/>
                          <a:cs typeface="Times New Roman" pitchFamily="18" charset="0"/>
                        </a:rPr>
                        <a:t>Minimalni dnevni </a:t>
                      </a:r>
                      <a:endParaRPr kumimoji="0" lang="hr-HR" sz="1800" b="0" i="0" u="none" strike="noStrike" cap="none" normalizeH="0" baseline="0" smtClean="0">
                        <a:ln>
                          <a:noFill/>
                        </a:ln>
                        <a:solidFill>
                          <a:schemeClr val="tx1"/>
                        </a:solidFill>
                        <a:effectLst/>
                        <a:latin typeface="Tahoma" pitchFamily="34"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r-HR" sz="2800" b="0" i="0" u="none" strike="noStrike" cap="none" normalizeH="0" baseline="0" smtClean="0">
                          <a:ln>
                            <a:noFill/>
                          </a:ln>
                          <a:solidFill>
                            <a:schemeClr val="tx1"/>
                          </a:solidFill>
                          <a:effectLst/>
                          <a:latin typeface="Tahoma" pitchFamily="34" charset="0"/>
                          <a:cs typeface="Times New Roman" pitchFamily="18" charset="0"/>
                        </a:rPr>
                        <a:t>unos vode</a:t>
                      </a:r>
                      <a:endParaRPr kumimoji="0" lang="hr-HR" sz="4000" b="0" i="0" u="none" strike="noStrike" cap="none" normalizeH="0" baseline="0" smtClean="0">
                        <a:ln>
                          <a:noFill/>
                        </a:ln>
                        <a:solidFill>
                          <a:schemeClr val="tx1"/>
                        </a:solidFill>
                        <a:effectLst/>
                        <a:latin typeface="Tahoma" pitchFamily="34" charset="0"/>
                      </a:endParaRPr>
                    </a:p>
                  </a:txBody>
                  <a:tcPr horzOverflow="overflow">
                    <a:lnL>
                      <a:noFill/>
                    </a:lnL>
                    <a:lnR cap="flat">
                      <a:noFill/>
                    </a:lnR>
                    <a:lnT w="25400" cap="flat" cmpd="sng" algn="ctr">
                      <a:solidFill>
                        <a:srgbClr val="808080"/>
                      </a:solidFill>
                      <a:prstDash val="solid"/>
                      <a:miter lim="800000"/>
                      <a:headEnd type="none" w="med" len="med"/>
                      <a:tailEnd type="none" w="med" len="med"/>
                    </a:lnT>
                    <a:lnB w="12700" cap="flat" cmpd="sng" algn="ctr">
                      <a:solidFill>
                        <a:srgbClr val="808080"/>
                      </a:solidFill>
                      <a:prstDash val="solid"/>
                      <a:miter lim="800000"/>
                      <a:headEnd type="none" w="med" len="med"/>
                      <a:tailEnd type="none" w="med" len="med"/>
                    </a:lnB>
                    <a:lnTlToBr>
                      <a:noFill/>
                    </a:lnTlToBr>
                    <a:lnBlToTr>
                      <a:noFill/>
                    </a:lnBlToTr>
                    <a:noFill/>
                  </a:tcPr>
                </a:tc>
              </a:tr>
              <a:tr h="5969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r-HR" sz="2400" b="0" i="0" u="none" strike="noStrike" cap="none" normalizeH="0" baseline="0" smtClean="0">
                          <a:ln>
                            <a:noFill/>
                          </a:ln>
                          <a:solidFill>
                            <a:schemeClr val="tx1"/>
                          </a:solidFill>
                          <a:effectLst/>
                          <a:latin typeface="Tahoma" pitchFamily="34" charset="0"/>
                          <a:cs typeface="Times New Roman" pitchFamily="18" charset="0"/>
                        </a:rPr>
                        <a:t>2000 kcal</a:t>
                      </a:r>
                      <a:endParaRPr kumimoji="0" lang="hr-HR" sz="4000" b="0" i="0" u="none" strike="noStrike" cap="none" normalizeH="0" baseline="0" smtClean="0">
                        <a:ln>
                          <a:noFill/>
                        </a:ln>
                        <a:solidFill>
                          <a:schemeClr val="tx1"/>
                        </a:solidFill>
                        <a:effectLst/>
                        <a:latin typeface="Tahoma" pitchFamily="34" charset="0"/>
                      </a:endParaRPr>
                    </a:p>
                  </a:txBody>
                  <a:tcPr horzOverflow="overflow">
                    <a:lnL cap="flat">
                      <a:noFill/>
                    </a:lnL>
                    <a:lnR>
                      <a:noFill/>
                    </a:lnR>
                    <a:lnT w="12700" cap="flat" cmpd="sng" algn="ctr">
                      <a:solidFill>
                        <a:srgbClr val="808080"/>
                      </a:solidFill>
                      <a:prstDash val="solid"/>
                      <a:miter lim="800000"/>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r-HR" sz="2400" b="0" i="0" u="none" strike="noStrike" cap="none" normalizeH="0" baseline="0" smtClean="0">
                          <a:ln>
                            <a:noFill/>
                          </a:ln>
                          <a:solidFill>
                            <a:schemeClr val="tx1"/>
                          </a:solidFill>
                          <a:effectLst/>
                          <a:latin typeface="Tahoma" pitchFamily="34" charset="0"/>
                          <a:cs typeface="Times New Roman" pitchFamily="18" charset="0"/>
                        </a:rPr>
                        <a:t>2.0 do 2.5 litara</a:t>
                      </a:r>
                      <a:endParaRPr kumimoji="0" lang="hr-HR" sz="4000" b="0" i="0" u="none" strike="noStrike" cap="none" normalizeH="0" baseline="0" smtClean="0">
                        <a:ln>
                          <a:noFill/>
                        </a:ln>
                        <a:solidFill>
                          <a:schemeClr val="tx1"/>
                        </a:solidFill>
                        <a:effectLst/>
                        <a:latin typeface="Tahoma" pitchFamily="34" charset="0"/>
                      </a:endParaRPr>
                    </a:p>
                  </a:txBody>
                  <a:tcPr horzOverflow="overflow">
                    <a:lnL>
                      <a:noFill/>
                    </a:lnL>
                    <a:lnR cap="flat">
                      <a:noFill/>
                    </a:lnR>
                    <a:lnT w="12700" cap="flat" cmpd="sng" algn="ctr">
                      <a:solidFill>
                        <a:srgbClr val="808080"/>
                      </a:solidFill>
                      <a:prstDash val="solid"/>
                      <a:miter lim="800000"/>
                      <a:headEnd type="none" w="med" len="med"/>
                      <a:tailEnd type="none" w="med" len="med"/>
                    </a:lnT>
                    <a:lnB>
                      <a:noFill/>
                    </a:lnB>
                    <a:lnTlToBr>
                      <a:noFill/>
                    </a:lnTlToBr>
                    <a:lnBlToTr>
                      <a:noFill/>
                    </a:lnBlToTr>
                    <a:noFill/>
                  </a:tcPr>
                </a:tc>
              </a:tr>
              <a:tr h="595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r-HR" sz="2400" b="0" i="0" u="none" strike="noStrike" cap="none" normalizeH="0" baseline="0" smtClean="0">
                          <a:ln>
                            <a:noFill/>
                          </a:ln>
                          <a:solidFill>
                            <a:schemeClr val="tx1"/>
                          </a:solidFill>
                          <a:effectLst/>
                          <a:latin typeface="Tahoma" pitchFamily="34" charset="0"/>
                          <a:cs typeface="Times New Roman" pitchFamily="18" charset="0"/>
                        </a:rPr>
                        <a:t>3000 kcal</a:t>
                      </a:r>
                      <a:endParaRPr kumimoji="0" lang="hr-HR" sz="4000" b="0" i="0" u="none" strike="noStrike" cap="none" normalizeH="0" baseline="0" smtClean="0">
                        <a:ln>
                          <a:noFill/>
                        </a:ln>
                        <a:solidFill>
                          <a:schemeClr val="tx1"/>
                        </a:solidFill>
                        <a:effectLst/>
                        <a:latin typeface="Tahoma" pitchFamily="34"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r-HR" sz="2400" b="0" i="0" u="none" strike="noStrike" cap="none" normalizeH="0" baseline="0" smtClean="0">
                          <a:ln>
                            <a:noFill/>
                          </a:ln>
                          <a:solidFill>
                            <a:schemeClr val="tx1"/>
                          </a:solidFill>
                          <a:effectLst/>
                          <a:latin typeface="Tahoma" pitchFamily="34" charset="0"/>
                          <a:cs typeface="Times New Roman" pitchFamily="18" charset="0"/>
                        </a:rPr>
                        <a:t>3.2 do 3.6 litara</a:t>
                      </a:r>
                      <a:endParaRPr kumimoji="0" lang="hr-HR" sz="4000" b="0" i="0" u="none" strike="noStrike" cap="none" normalizeH="0" baseline="0" smtClean="0">
                        <a:ln>
                          <a:noFill/>
                        </a:ln>
                        <a:solidFill>
                          <a:schemeClr val="tx1"/>
                        </a:solidFill>
                        <a:effectLst/>
                        <a:latin typeface="Tahoma" pitchFamily="34" charset="0"/>
                      </a:endParaRPr>
                    </a:p>
                  </a:txBody>
                  <a:tcPr horzOverflow="overflow">
                    <a:lnL>
                      <a:noFill/>
                    </a:lnL>
                    <a:lnR cap="flat">
                      <a:noFill/>
                    </a:lnR>
                    <a:lnT>
                      <a:noFill/>
                    </a:lnT>
                    <a:lnB>
                      <a:noFill/>
                    </a:lnB>
                    <a:lnTlToBr>
                      <a:noFill/>
                    </a:lnTlToBr>
                    <a:lnBlToTr>
                      <a:noFill/>
                    </a:lnBlToTr>
                    <a:noFill/>
                  </a:tcPr>
                </a:tc>
              </a:tr>
              <a:tr h="595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r-HR" sz="2400" b="0" i="0" u="none" strike="noStrike" cap="none" normalizeH="0" baseline="0" smtClean="0">
                          <a:ln>
                            <a:noFill/>
                          </a:ln>
                          <a:solidFill>
                            <a:schemeClr val="tx1"/>
                          </a:solidFill>
                          <a:effectLst/>
                          <a:latin typeface="Tahoma" pitchFamily="34" charset="0"/>
                          <a:cs typeface="Times New Roman" pitchFamily="18" charset="0"/>
                        </a:rPr>
                        <a:t>4000 kcal</a:t>
                      </a:r>
                      <a:endParaRPr kumimoji="0" lang="hr-HR" sz="4000" b="0" i="0" u="none" strike="noStrike" cap="none" normalizeH="0" baseline="0" smtClean="0">
                        <a:ln>
                          <a:noFill/>
                        </a:ln>
                        <a:solidFill>
                          <a:schemeClr val="tx1"/>
                        </a:solidFill>
                        <a:effectLst/>
                        <a:latin typeface="Tahoma" pitchFamily="34"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r-HR" sz="2400" b="0" i="0" u="none" strike="noStrike" cap="none" normalizeH="0" baseline="0" smtClean="0">
                          <a:ln>
                            <a:noFill/>
                          </a:ln>
                          <a:solidFill>
                            <a:schemeClr val="tx1"/>
                          </a:solidFill>
                          <a:effectLst/>
                          <a:latin typeface="Tahoma" pitchFamily="34" charset="0"/>
                          <a:cs typeface="Times New Roman" pitchFamily="18" charset="0"/>
                        </a:rPr>
                        <a:t>4.1 do 4.5 litara</a:t>
                      </a:r>
                      <a:endParaRPr kumimoji="0" lang="hr-HR" sz="4000" b="0" i="0" u="none" strike="noStrike" cap="none" normalizeH="0" baseline="0" smtClean="0">
                        <a:ln>
                          <a:noFill/>
                        </a:ln>
                        <a:solidFill>
                          <a:schemeClr val="tx1"/>
                        </a:solidFill>
                        <a:effectLst/>
                        <a:latin typeface="Tahoma" pitchFamily="34" charset="0"/>
                      </a:endParaRPr>
                    </a:p>
                  </a:txBody>
                  <a:tcPr horzOverflow="overflow">
                    <a:lnL>
                      <a:noFill/>
                    </a:lnL>
                    <a:lnR cap="flat">
                      <a:noFill/>
                    </a:lnR>
                    <a:lnT>
                      <a:noFill/>
                    </a:lnT>
                    <a:lnB>
                      <a:noFill/>
                    </a:lnB>
                    <a:lnTlToBr>
                      <a:noFill/>
                    </a:lnTlToBr>
                    <a:lnBlToTr>
                      <a:noFill/>
                    </a:lnBlToTr>
                    <a:noFill/>
                  </a:tcPr>
                </a:tc>
              </a:tr>
              <a:tr h="5969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r-HR" sz="2400" b="0" i="0" u="none" strike="noStrike" cap="none" normalizeH="0" baseline="0" smtClean="0">
                          <a:ln>
                            <a:noFill/>
                          </a:ln>
                          <a:solidFill>
                            <a:schemeClr val="tx1"/>
                          </a:solidFill>
                          <a:effectLst/>
                          <a:latin typeface="Tahoma" pitchFamily="34" charset="0"/>
                          <a:cs typeface="Times New Roman" pitchFamily="18" charset="0"/>
                        </a:rPr>
                        <a:t>5000 kcal</a:t>
                      </a:r>
                      <a:endParaRPr kumimoji="0" lang="hr-HR" sz="4000" b="0" i="0" u="none" strike="noStrike" cap="none" normalizeH="0" baseline="0" smtClean="0">
                        <a:ln>
                          <a:noFill/>
                        </a:ln>
                        <a:solidFill>
                          <a:schemeClr val="tx1"/>
                        </a:solidFill>
                        <a:effectLst/>
                        <a:latin typeface="Tahoma" pitchFamily="34"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r-HR" sz="2400" b="0" i="0" u="none" strike="noStrike" cap="none" normalizeH="0" baseline="0" smtClean="0">
                          <a:ln>
                            <a:noFill/>
                          </a:ln>
                          <a:solidFill>
                            <a:schemeClr val="tx1"/>
                          </a:solidFill>
                          <a:effectLst/>
                          <a:latin typeface="Tahoma" pitchFamily="34" charset="0"/>
                          <a:cs typeface="Times New Roman" pitchFamily="18" charset="0"/>
                        </a:rPr>
                        <a:t>5.1 do 5.7 litara</a:t>
                      </a:r>
                      <a:endParaRPr kumimoji="0" lang="hr-HR" sz="4000" b="0" i="0" u="none" strike="noStrike" cap="none" normalizeH="0" baseline="0" smtClean="0">
                        <a:ln>
                          <a:noFill/>
                        </a:ln>
                        <a:solidFill>
                          <a:schemeClr val="tx1"/>
                        </a:solidFill>
                        <a:effectLst/>
                        <a:latin typeface="Tahoma" pitchFamily="34" charset="0"/>
                      </a:endParaRPr>
                    </a:p>
                  </a:txBody>
                  <a:tcPr horzOverflow="overflow">
                    <a:lnL>
                      <a:noFill/>
                    </a:lnL>
                    <a:lnR cap="flat">
                      <a:noFill/>
                    </a:lnR>
                    <a:lnT>
                      <a:noFill/>
                    </a:lnT>
                    <a:lnB>
                      <a:noFill/>
                    </a:lnB>
                    <a:lnTlToBr>
                      <a:noFill/>
                    </a:lnTlToBr>
                    <a:lnBlToTr>
                      <a:noFill/>
                    </a:lnBlToTr>
                    <a:noFill/>
                  </a:tcPr>
                </a:tc>
              </a:tr>
              <a:tr h="595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r-HR" sz="2400" b="0" i="0" u="none" strike="noStrike" cap="none" normalizeH="0" baseline="0" smtClean="0">
                          <a:ln>
                            <a:noFill/>
                          </a:ln>
                          <a:solidFill>
                            <a:schemeClr val="tx1"/>
                          </a:solidFill>
                          <a:effectLst/>
                          <a:latin typeface="Tahoma" pitchFamily="34" charset="0"/>
                          <a:cs typeface="Times New Roman" pitchFamily="18" charset="0"/>
                        </a:rPr>
                        <a:t>6000 kcal</a:t>
                      </a:r>
                      <a:endParaRPr kumimoji="0" lang="hr-HR" sz="4000" b="0" i="0" u="none" strike="noStrike" cap="none" normalizeH="0" baseline="0" smtClean="0">
                        <a:ln>
                          <a:noFill/>
                        </a:ln>
                        <a:solidFill>
                          <a:schemeClr val="tx1"/>
                        </a:solidFill>
                        <a:effectLst/>
                        <a:latin typeface="Tahoma" pitchFamily="34" charset="0"/>
                      </a:endParaRPr>
                    </a:p>
                  </a:txBody>
                  <a:tcPr horzOverflow="overflow">
                    <a:lnL cap="flat">
                      <a:noFill/>
                    </a:lnL>
                    <a:lnR>
                      <a:noFill/>
                    </a:lnR>
                    <a:lnT>
                      <a:noFill/>
                    </a:lnT>
                    <a:lnB w="25400" cap="flat" cmpd="sng" algn="ctr">
                      <a:solidFill>
                        <a:srgbClr val="80808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r-HR" sz="2400" b="0" i="0" u="none" strike="noStrike" cap="none" normalizeH="0" baseline="0" smtClean="0">
                          <a:ln>
                            <a:noFill/>
                          </a:ln>
                          <a:solidFill>
                            <a:schemeClr val="tx1"/>
                          </a:solidFill>
                          <a:effectLst/>
                          <a:latin typeface="Tahoma" pitchFamily="34" charset="0"/>
                          <a:cs typeface="Times New Roman" pitchFamily="18" charset="0"/>
                        </a:rPr>
                        <a:t>6.0 do 6.6 litara</a:t>
                      </a:r>
                      <a:endParaRPr kumimoji="0" lang="hr-HR" sz="4000" b="0" i="0" u="none" strike="noStrike" cap="none" normalizeH="0" baseline="0" smtClean="0">
                        <a:ln>
                          <a:noFill/>
                        </a:ln>
                        <a:solidFill>
                          <a:schemeClr val="tx1"/>
                        </a:solidFill>
                        <a:effectLst/>
                        <a:latin typeface="Tahoma" pitchFamily="34" charset="0"/>
                      </a:endParaRPr>
                    </a:p>
                  </a:txBody>
                  <a:tcPr horzOverflow="overflow">
                    <a:lnL>
                      <a:noFill/>
                    </a:lnL>
                    <a:lnR cap="flat">
                      <a:noFill/>
                    </a:lnR>
                    <a:lnT>
                      <a:noFill/>
                    </a:lnT>
                    <a:lnB w="25400" cap="flat" cmpd="sng" algn="ctr">
                      <a:solidFill>
                        <a:srgbClr val="808080"/>
                      </a:solidFill>
                      <a:prstDash val="solid"/>
                      <a:miter lim="800000"/>
                      <a:headEnd type="none" w="med" len="med"/>
                      <a:tailEnd type="none" w="med" len="med"/>
                    </a:lnB>
                    <a:lnTlToBr>
                      <a:noFill/>
                    </a:lnTlToBr>
                    <a:lnBlToTr>
                      <a:noFill/>
                    </a:lnBlToTr>
                    <a:noFill/>
                  </a:tcPr>
                </a:tc>
              </a:tr>
            </a:tbl>
          </a:graphicData>
        </a:graphic>
      </p:graphicFrame>
      <p:sp>
        <p:nvSpPr>
          <p:cNvPr id="2" name="Rezervirano mjesto broja slajda 1"/>
          <p:cNvSpPr>
            <a:spLocks noGrp="1"/>
          </p:cNvSpPr>
          <p:nvPr>
            <p:ph type="sldNum" sz="quarter" idx="12"/>
          </p:nvPr>
        </p:nvSpPr>
        <p:spPr/>
        <p:txBody>
          <a:bodyPr/>
          <a:lstStyle/>
          <a:p>
            <a:pPr>
              <a:defRPr/>
            </a:pPr>
            <a:fld id="{4A06CF76-0092-4AC8-803D-98E378BB1A81}" type="slidenum">
              <a:rPr lang="en-GB">
                <a:solidFill>
                  <a:prstClr val="black">
                    <a:tint val="75000"/>
                  </a:prstClr>
                </a:solidFill>
              </a:rPr>
              <a:pPr>
                <a:defRPr/>
              </a:pPr>
              <a:t>67</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rtlCol="0">
            <a:normAutofit/>
          </a:bodyPr>
          <a:lstStyle/>
          <a:p>
            <a:pPr fontAlgn="auto">
              <a:spcAft>
                <a:spcPts val="0"/>
              </a:spcAft>
              <a:defRPr/>
            </a:pPr>
            <a:r>
              <a:rPr lang="hr-HR" dirty="0" err="1" smtClean="0">
                <a:latin typeface="+mn-lt"/>
              </a:rPr>
              <a:t>Rehidracija</a:t>
            </a:r>
            <a:r>
              <a:rPr lang="hr-HR" dirty="0" smtClean="0">
                <a:latin typeface="+mn-lt"/>
              </a:rPr>
              <a:t> – </a:t>
            </a:r>
            <a:r>
              <a:rPr lang="hr-HR" dirty="0" err="1" smtClean="0">
                <a:latin typeface="+mn-lt"/>
              </a:rPr>
              <a:t>hidracija</a:t>
            </a:r>
            <a:r>
              <a:rPr lang="hr-HR" dirty="0" smtClean="0">
                <a:latin typeface="+mn-lt"/>
              </a:rPr>
              <a:t> (4)	</a:t>
            </a:r>
          </a:p>
        </p:txBody>
      </p:sp>
      <p:sp>
        <p:nvSpPr>
          <p:cNvPr id="53251" name="Rectangle 22"/>
          <p:cNvSpPr>
            <a:spLocks noGrp="1" noChangeArrowheads="1"/>
          </p:cNvSpPr>
          <p:nvPr>
            <p:ph idx="1"/>
          </p:nvPr>
        </p:nvSpPr>
        <p:spPr/>
        <p:txBody>
          <a:bodyPr/>
          <a:lstStyle/>
          <a:p>
            <a:pPr>
              <a:lnSpc>
                <a:spcPct val="90000"/>
              </a:lnSpc>
            </a:pPr>
            <a:r>
              <a:rPr lang="hr-HR" smtClean="0"/>
              <a:t>znojenjem se ne gubi “samo” tjelesna voda već i elektroliti</a:t>
            </a:r>
          </a:p>
          <a:p>
            <a:pPr>
              <a:lnSpc>
                <a:spcPct val="90000"/>
              </a:lnSpc>
            </a:pPr>
            <a:r>
              <a:rPr lang="hr-HR" smtClean="0"/>
              <a:t>rehidracija nije potpuna ukoliko se elektroliti ne nadoknade</a:t>
            </a:r>
          </a:p>
          <a:p>
            <a:pPr>
              <a:lnSpc>
                <a:spcPct val="90000"/>
              </a:lnSpc>
            </a:pPr>
            <a:r>
              <a:rPr lang="hr-HR" smtClean="0"/>
              <a:t>Moguća rješenja: </a:t>
            </a:r>
          </a:p>
          <a:p>
            <a:pPr lvl="1">
              <a:lnSpc>
                <a:spcPct val="90000"/>
              </a:lnSpc>
            </a:pPr>
            <a:r>
              <a:rPr lang="hr-HR" smtClean="0"/>
              <a:t>0.5 l prirodnog citrusnog soka + 0.5 l mineralne vode + prstohvat soli </a:t>
            </a:r>
          </a:p>
          <a:p>
            <a:pPr lvl="1">
              <a:lnSpc>
                <a:spcPct val="90000"/>
              </a:lnSpc>
            </a:pPr>
            <a:r>
              <a:rPr lang="hr-HR" smtClean="0"/>
              <a:t>kvalitetan elektrolitski napitak</a:t>
            </a:r>
          </a:p>
        </p:txBody>
      </p:sp>
      <p:sp>
        <p:nvSpPr>
          <p:cNvPr id="2" name="Rezervirano mjesto broja slajda 1"/>
          <p:cNvSpPr>
            <a:spLocks noGrp="1"/>
          </p:cNvSpPr>
          <p:nvPr>
            <p:ph type="sldNum" sz="quarter" idx="12"/>
          </p:nvPr>
        </p:nvSpPr>
        <p:spPr/>
        <p:txBody>
          <a:bodyPr/>
          <a:lstStyle/>
          <a:p>
            <a:pPr>
              <a:defRPr/>
            </a:pPr>
            <a:fld id="{B4F7FD5D-227D-4923-9FA5-B65E9F7ECB87}" type="slidenum">
              <a:rPr lang="en-GB">
                <a:solidFill>
                  <a:prstClr val="black">
                    <a:tint val="75000"/>
                  </a:prstClr>
                </a:solidFill>
              </a:rPr>
              <a:pPr>
                <a:defRPr/>
              </a:pPr>
              <a:t>68</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rtlCol="0">
            <a:normAutofit/>
          </a:bodyPr>
          <a:lstStyle/>
          <a:p>
            <a:pPr fontAlgn="auto">
              <a:spcAft>
                <a:spcPts val="0"/>
              </a:spcAft>
              <a:defRPr/>
            </a:pPr>
            <a:r>
              <a:rPr lang="hr-HR" smtClean="0">
                <a:latin typeface="+mn-lt"/>
              </a:rPr>
              <a:t>Dehidracija – neki podaci</a:t>
            </a:r>
          </a:p>
        </p:txBody>
      </p:sp>
      <p:sp>
        <p:nvSpPr>
          <p:cNvPr id="54275" name="Rectangle 3"/>
          <p:cNvSpPr>
            <a:spLocks noGrp="1" noChangeArrowheads="1"/>
          </p:cNvSpPr>
          <p:nvPr>
            <p:ph idx="1"/>
          </p:nvPr>
        </p:nvSpPr>
        <p:spPr>
          <a:xfrm>
            <a:off x="684213" y="2349500"/>
            <a:ext cx="8270875" cy="3783013"/>
          </a:xfrm>
        </p:spPr>
        <p:txBody>
          <a:bodyPr/>
          <a:lstStyle/>
          <a:p>
            <a:r>
              <a:rPr lang="hr-HR" smtClean="0"/>
              <a:t>Gubitak tjelesne vode od </a:t>
            </a:r>
          </a:p>
          <a:p>
            <a:pPr lvl="1"/>
            <a:r>
              <a:rPr lang="hr-HR" smtClean="0"/>
              <a:t>1 litre (1kg) </a:t>
            </a:r>
            <a:r>
              <a:rPr lang="hr-HR" smtClean="0">
                <a:sym typeface="Wingdings" pitchFamily="2" charset="2"/>
              </a:rPr>
              <a:t> </a:t>
            </a:r>
            <a:r>
              <a:rPr lang="hr-HR" smtClean="0"/>
              <a:t>pad performansi od cca 3%</a:t>
            </a:r>
          </a:p>
          <a:p>
            <a:pPr lvl="1"/>
            <a:r>
              <a:rPr lang="hr-HR" smtClean="0"/>
              <a:t>... 2 litre </a:t>
            </a:r>
            <a:r>
              <a:rPr lang="hr-HR" smtClean="0">
                <a:sym typeface="Wingdings" pitchFamily="2" charset="2"/>
              </a:rPr>
              <a:t> </a:t>
            </a:r>
            <a:r>
              <a:rPr lang="hr-HR" smtClean="0"/>
              <a:t>pad performansi od 7%</a:t>
            </a:r>
          </a:p>
          <a:p>
            <a:pPr lvl="1"/>
            <a:r>
              <a:rPr lang="hr-HR" smtClean="0"/>
              <a:t>... 3 litre </a:t>
            </a:r>
            <a:r>
              <a:rPr lang="hr-HR" smtClean="0">
                <a:sym typeface="Wingdings" pitchFamily="2" charset="2"/>
              </a:rPr>
              <a:t> </a:t>
            </a:r>
            <a:r>
              <a:rPr lang="hr-HR" smtClean="0"/>
              <a:t>pad performansi od 15 do 20%</a:t>
            </a:r>
          </a:p>
          <a:p>
            <a:pPr lvl="1">
              <a:buFont typeface="Wingdings" pitchFamily="2" charset="2"/>
              <a:buNone/>
            </a:pPr>
            <a:endParaRPr lang="hr-HR" smtClean="0"/>
          </a:p>
          <a:p>
            <a:pPr lvl="1"/>
            <a:endParaRPr lang="hr-HR" smtClean="0"/>
          </a:p>
        </p:txBody>
      </p:sp>
      <p:sp>
        <p:nvSpPr>
          <p:cNvPr id="2" name="Rezervirano mjesto broja slajda 1"/>
          <p:cNvSpPr>
            <a:spLocks noGrp="1"/>
          </p:cNvSpPr>
          <p:nvPr>
            <p:ph type="sldNum" sz="quarter" idx="12"/>
          </p:nvPr>
        </p:nvSpPr>
        <p:spPr/>
        <p:txBody>
          <a:bodyPr/>
          <a:lstStyle/>
          <a:p>
            <a:pPr>
              <a:defRPr/>
            </a:pPr>
            <a:fld id="{89321AAD-6C4A-43FD-8EE9-5D7B7CBFE4FD}" type="slidenum">
              <a:rPr lang="en-GB">
                <a:solidFill>
                  <a:prstClr val="black">
                    <a:tint val="75000"/>
                  </a:prstClr>
                </a:solidFill>
              </a:rPr>
              <a:pPr>
                <a:defRPr/>
              </a:pPr>
              <a:t>69</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403350" y="260350"/>
            <a:ext cx="7313613" cy="1143000"/>
          </a:xfrm>
        </p:spPr>
        <p:txBody>
          <a:bodyPr/>
          <a:lstStyle/>
          <a:p>
            <a:r>
              <a:rPr lang="hr-HR" sz="2400" smtClean="0"/>
              <a:t>Trening s opterećenjem kod djece i mladih sportaša</a:t>
            </a:r>
            <a:br>
              <a:rPr lang="hr-HR" sz="2400" smtClean="0"/>
            </a:br>
            <a:r>
              <a:rPr lang="hr-HR" sz="3200" smtClean="0"/>
              <a:t>					</a:t>
            </a:r>
            <a:r>
              <a:rPr lang="hr-HR" sz="3200" b="1" smtClean="0"/>
              <a:t>Zašto “DA”?</a:t>
            </a:r>
          </a:p>
        </p:txBody>
      </p:sp>
      <p:graphicFrame>
        <p:nvGraphicFramePr>
          <p:cNvPr id="9219" name="Object 5"/>
          <p:cNvGraphicFramePr>
            <a:graphicFrameLocks noChangeAspect="1"/>
          </p:cNvGraphicFramePr>
          <p:nvPr/>
        </p:nvGraphicFramePr>
        <p:xfrm>
          <a:off x="755650" y="1557338"/>
          <a:ext cx="7343775" cy="4679950"/>
        </p:xfrm>
        <a:graphic>
          <a:graphicData uri="http://schemas.openxmlformats.org/presentationml/2006/ole">
            <p:oleObj spid="_x0000_s9219" name="Chart" r:id="rId3" imgW="6095928" imgH="4061448" progId="MSGraph.Chart.8">
              <p:embed followColorScheme="full"/>
            </p:oleObj>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rtlCol="0">
            <a:normAutofit/>
          </a:bodyPr>
          <a:lstStyle/>
          <a:p>
            <a:pPr fontAlgn="auto">
              <a:spcAft>
                <a:spcPts val="0"/>
              </a:spcAft>
              <a:defRPr/>
            </a:pPr>
            <a:r>
              <a:rPr lang="hr-HR" dirty="0" smtClean="0">
                <a:latin typeface="+mn-lt"/>
              </a:rPr>
              <a:t>Zaključno </a:t>
            </a:r>
          </a:p>
        </p:txBody>
      </p:sp>
      <p:sp>
        <p:nvSpPr>
          <p:cNvPr id="55299" name="Rectangle 3"/>
          <p:cNvSpPr>
            <a:spLocks noGrp="1" noChangeArrowheads="1"/>
          </p:cNvSpPr>
          <p:nvPr>
            <p:ph idx="1"/>
          </p:nvPr>
        </p:nvSpPr>
        <p:spPr/>
        <p:txBody>
          <a:bodyPr/>
          <a:lstStyle/>
          <a:p>
            <a:r>
              <a:rPr lang="hr-HR" smtClean="0"/>
              <a:t>Kvalitetna prehrana u sportu (veslanju) nije temeljni faktor uspjeha, ali uspjeha nema bez nje</a:t>
            </a:r>
          </a:p>
          <a:p>
            <a:r>
              <a:rPr lang="hr-HR" smtClean="0"/>
              <a:t>Ključ je u stvaranju navike i prepoznavanju problema</a:t>
            </a:r>
          </a:p>
          <a:p>
            <a:r>
              <a:rPr lang="hr-HR" smtClean="0"/>
              <a:t>Kad se problem prepozna treba ga rješavati metodom “najmanjeg stresa”</a:t>
            </a:r>
          </a:p>
        </p:txBody>
      </p:sp>
      <p:sp>
        <p:nvSpPr>
          <p:cNvPr id="2" name="Rezervirano mjesto broja slajda 1"/>
          <p:cNvSpPr>
            <a:spLocks noGrp="1"/>
          </p:cNvSpPr>
          <p:nvPr>
            <p:ph type="sldNum" sz="quarter" idx="12"/>
          </p:nvPr>
        </p:nvSpPr>
        <p:spPr/>
        <p:txBody>
          <a:bodyPr/>
          <a:lstStyle/>
          <a:p>
            <a:pPr>
              <a:defRPr/>
            </a:pPr>
            <a:fld id="{3E90B22C-62C1-46B9-AC2E-B7EB0E2590CB}" type="slidenum">
              <a:rPr lang="en-GB">
                <a:solidFill>
                  <a:prstClr val="black">
                    <a:tint val="75000"/>
                  </a:prstClr>
                </a:solidFill>
              </a:rPr>
              <a:pPr>
                <a:defRPr/>
              </a:pPr>
              <a:t>70</a:t>
            </a:fld>
            <a:endParaRPr lang="en-GB">
              <a:solidFill>
                <a:prstClr val="black">
                  <a:tint val="75000"/>
                </a:prstClr>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rtlCol="0">
            <a:normAutofit/>
          </a:bodyPr>
          <a:lstStyle/>
          <a:p>
            <a:pPr fontAlgn="auto">
              <a:spcAft>
                <a:spcPts val="0"/>
              </a:spcAft>
              <a:defRPr/>
            </a:pPr>
            <a:r>
              <a:rPr lang="hr-HR" dirty="0" smtClean="0">
                <a:latin typeface="+mn-lt"/>
              </a:rPr>
              <a:t>Reference</a:t>
            </a:r>
          </a:p>
        </p:txBody>
      </p:sp>
      <p:sp>
        <p:nvSpPr>
          <p:cNvPr id="56323" name="Rectangle 6"/>
          <p:cNvSpPr>
            <a:spLocks noGrp="1" noChangeArrowheads="1"/>
          </p:cNvSpPr>
          <p:nvPr>
            <p:ph sz="half" idx="1"/>
          </p:nvPr>
        </p:nvSpPr>
        <p:spPr>
          <a:xfrm>
            <a:off x="827088" y="2017713"/>
            <a:ext cx="7993062" cy="4114800"/>
          </a:xfrm>
        </p:spPr>
        <p:txBody>
          <a:bodyPr/>
          <a:lstStyle/>
          <a:p>
            <a:pPr>
              <a:lnSpc>
                <a:spcPct val="80000"/>
              </a:lnSpc>
            </a:pPr>
            <a:r>
              <a:rPr lang="hr-HR" sz="1800" i="1" smtClean="0"/>
              <a:t>Zanker, C.L. Sport nutrition in childhood: Meeting the metabolic demands of growth and exercise (2006) Annales Nestle, 64 (2), pp. 63-76. </a:t>
            </a:r>
          </a:p>
          <a:p>
            <a:pPr>
              <a:lnSpc>
                <a:spcPct val="80000"/>
              </a:lnSpc>
            </a:pPr>
            <a:r>
              <a:rPr lang="hr-HR" sz="1800" i="1" smtClean="0"/>
              <a:t>Blum, M., De Maria, G. Sport nutrition (2006) Agro Food Industry Hi-Tech, 17 (2), pp. IV-V. </a:t>
            </a:r>
          </a:p>
          <a:p>
            <a:pPr>
              <a:lnSpc>
                <a:spcPct val="80000"/>
              </a:lnSpc>
            </a:pPr>
            <a:r>
              <a:rPr lang="hr-HR" sz="1800" i="1" smtClean="0"/>
              <a:t>Bloomer, R.J., Goldfarb, A.H. Can nutritional supplements reduce exercise-induced skeletal muscle damage? (2003) Strength and Conditioning Journal, 25 (5), pp. 30-37. </a:t>
            </a:r>
          </a:p>
          <a:p>
            <a:pPr>
              <a:lnSpc>
                <a:spcPct val="80000"/>
              </a:lnSpc>
            </a:pPr>
            <a:r>
              <a:rPr lang="hr-HR" sz="1800" i="1" smtClean="0"/>
              <a:t>Saris, W.H., Antoine, J.M., Brouns, F., Fogelholm, M., Gleeson, M., Hespel, P., Jeukendrup, A.E., Maughan, R.J., Pannemans, D., Stich, V. PASSCLAIM - Physical performance and fitness. (2003) European journal of nutrition, 42 Suppl 1, pp. I50-95. </a:t>
            </a:r>
          </a:p>
          <a:p>
            <a:pPr>
              <a:lnSpc>
                <a:spcPct val="80000"/>
              </a:lnSpc>
            </a:pPr>
            <a:r>
              <a:rPr lang="hr-HR" sz="1800" i="1" smtClean="0"/>
              <a:t>Swirzinski, L., Latin, R.W., Berg, K., Grandjean, A. A Survey of Sport Nutrition Supplements in High School Football Players (2000) Journal of Strength and Conditioning Research, 14 (4), pp. 464-469. </a:t>
            </a:r>
          </a:p>
          <a:p>
            <a:pPr>
              <a:lnSpc>
                <a:spcPct val="80000"/>
              </a:lnSpc>
            </a:pPr>
            <a:r>
              <a:rPr lang="hr-HR" sz="1800" i="1" smtClean="0"/>
              <a:t>Clarkson, P.M., Haymes, E.M. Exercise and mineral status of athletes: Calcium, magnesium, phosphorus, and iron (1995) Medicine and Science in Sports and Exercise, 27 (6), pp. 831-843. </a:t>
            </a:r>
          </a:p>
        </p:txBody>
      </p:sp>
      <p:sp>
        <p:nvSpPr>
          <p:cNvPr id="2" name="Rezervirano mjesto broja slajda 1"/>
          <p:cNvSpPr>
            <a:spLocks noGrp="1"/>
          </p:cNvSpPr>
          <p:nvPr>
            <p:ph type="sldNum" sz="quarter" idx="12"/>
          </p:nvPr>
        </p:nvSpPr>
        <p:spPr/>
        <p:txBody>
          <a:bodyPr/>
          <a:lstStyle/>
          <a:p>
            <a:pPr>
              <a:defRPr/>
            </a:pPr>
            <a:fld id="{B97559C8-8B0A-4B25-887A-99D88BA642AD}" type="slidenum">
              <a:rPr lang="en-GB">
                <a:solidFill>
                  <a:prstClr val="black">
                    <a:tint val="75000"/>
                  </a:prstClr>
                </a:solidFill>
              </a:rPr>
              <a:pPr>
                <a:defRPr/>
              </a:pPr>
              <a:t>71</a:t>
            </a:fld>
            <a:endParaRPr lang="en-GB">
              <a:solidFill>
                <a:prstClr val="black">
                  <a:tint val="75000"/>
                </a:prstClr>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sz="half" idx="1"/>
          </p:nvPr>
        </p:nvSpPr>
        <p:spPr/>
        <p:txBody>
          <a:bodyPr/>
          <a:lstStyle/>
          <a:p>
            <a:endParaRPr lang="hr-HR"/>
          </a:p>
        </p:txBody>
      </p:sp>
      <p:sp>
        <p:nvSpPr>
          <p:cNvPr id="4" name="Content Placeholder 3"/>
          <p:cNvSpPr>
            <a:spLocks noGrp="1"/>
          </p:cNvSpPr>
          <p:nvPr>
            <p:ph sz="half" idx="2"/>
          </p:nvPr>
        </p:nvSpPr>
        <p:spPr/>
        <p:txBody>
          <a:bodyPr/>
          <a:lstStyle/>
          <a:p>
            <a:endParaRPr lang="hr-HR"/>
          </a:p>
        </p:txBody>
      </p:sp>
      <p:sp>
        <p:nvSpPr>
          <p:cNvPr id="5" name="Slide Number Placeholder 4"/>
          <p:cNvSpPr>
            <a:spLocks noGrp="1"/>
          </p:cNvSpPr>
          <p:nvPr>
            <p:ph type="sldNum" sz="quarter" idx="12"/>
          </p:nvPr>
        </p:nvSpPr>
        <p:spPr/>
        <p:txBody>
          <a:bodyPr/>
          <a:lstStyle/>
          <a:p>
            <a:pPr>
              <a:defRPr/>
            </a:pPr>
            <a:fld id="{342F0012-FDD1-4DAB-BB91-7B329AC891DE}" type="slidenum">
              <a:rPr lang="en-GB" smtClean="0">
                <a:solidFill>
                  <a:prstClr val="black">
                    <a:tint val="75000"/>
                  </a:prstClr>
                </a:solidFill>
              </a:rPr>
              <a:pPr>
                <a:defRPr/>
              </a:pPr>
              <a:t>72</a:t>
            </a:fld>
            <a:endParaRPr lang="en-GB">
              <a:solidFill>
                <a:prstClr val="black">
                  <a:tint val="75000"/>
                </a:prstClr>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Mladen_d\POREĆ\pic_nact.jpg"/>
          <p:cNvPicPr>
            <a:picLocks noChangeAspect="1" noChangeArrowheads="1"/>
          </p:cNvPicPr>
          <p:nvPr/>
        </p:nvPicPr>
        <p:blipFill>
          <a:blip r:embed="rId2" cstate="print"/>
          <a:srcRect/>
          <a:stretch>
            <a:fillRect/>
          </a:stretch>
        </p:blipFill>
        <p:spPr bwMode="auto">
          <a:xfrm>
            <a:off x="1547664" y="2348880"/>
            <a:ext cx="2300288" cy="2714625"/>
          </a:xfrm>
          <a:prstGeom prst="rect">
            <a:avLst/>
          </a:prstGeom>
          <a:noFill/>
        </p:spPr>
      </p:pic>
      <p:pic>
        <p:nvPicPr>
          <p:cNvPr id="13315" name="Picture 3" descr="D:\Mladen_d\POREĆ\Polar1.jpg"/>
          <p:cNvPicPr>
            <a:picLocks noChangeAspect="1" noChangeArrowheads="1"/>
          </p:cNvPicPr>
          <p:nvPr/>
        </p:nvPicPr>
        <p:blipFill>
          <a:blip r:embed="rId3" cstate="print"/>
          <a:srcRect/>
          <a:stretch>
            <a:fillRect/>
          </a:stretch>
        </p:blipFill>
        <p:spPr bwMode="auto">
          <a:xfrm>
            <a:off x="6019800" y="2133600"/>
            <a:ext cx="2536825" cy="2560638"/>
          </a:xfrm>
          <a:prstGeom prst="rect">
            <a:avLst/>
          </a:prstGeom>
          <a:noFill/>
        </p:spPr>
      </p:pic>
      <p:pic>
        <p:nvPicPr>
          <p:cNvPr id="13316" name="Picture 4" descr="D:\Mladen_d\POREĆ\pOLDSKU01-101263reg.jpg"/>
          <p:cNvPicPr>
            <a:picLocks noChangeAspect="1" noChangeArrowheads="1"/>
          </p:cNvPicPr>
          <p:nvPr/>
        </p:nvPicPr>
        <p:blipFill>
          <a:blip r:embed="rId4" cstate="print"/>
          <a:srcRect/>
          <a:stretch>
            <a:fillRect/>
          </a:stretch>
        </p:blipFill>
        <p:spPr bwMode="auto">
          <a:xfrm>
            <a:off x="7162800" y="4724400"/>
            <a:ext cx="1676400" cy="1676400"/>
          </a:xfrm>
          <a:prstGeom prst="rect">
            <a:avLst/>
          </a:prstGeom>
          <a:noFill/>
        </p:spPr>
      </p:pic>
      <p:pic>
        <p:nvPicPr>
          <p:cNvPr id="13317" name="Picture 5" descr="D:\Mladen_d\POREĆ\range_fixed_83k.gif"/>
          <p:cNvPicPr>
            <a:picLocks noChangeAspect="1" noChangeArrowheads="1"/>
          </p:cNvPicPr>
          <p:nvPr/>
        </p:nvPicPr>
        <p:blipFill>
          <a:blip r:embed="rId5" cstate="print"/>
          <a:srcRect/>
          <a:stretch>
            <a:fillRect/>
          </a:stretch>
        </p:blipFill>
        <p:spPr bwMode="auto">
          <a:xfrm>
            <a:off x="1763688" y="5981700"/>
            <a:ext cx="5962650" cy="876300"/>
          </a:xfrm>
          <a:prstGeom prst="rect">
            <a:avLst/>
          </a:prstGeom>
          <a:noFill/>
        </p:spPr>
      </p:pic>
      <p:pic>
        <p:nvPicPr>
          <p:cNvPr id="13319" name="Picture 7" descr="D:\Mladen_d\POREĆ\expc.jpg"/>
          <p:cNvPicPr>
            <a:picLocks noChangeAspect="1" noChangeArrowheads="1"/>
          </p:cNvPicPr>
          <p:nvPr/>
        </p:nvPicPr>
        <p:blipFill>
          <a:blip r:embed="rId6" cstate="print"/>
          <a:srcRect/>
          <a:stretch>
            <a:fillRect/>
          </a:stretch>
        </p:blipFill>
        <p:spPr bwMode="auto">
          <a:xfrm>
            <a:off x="107504" y="2413590"/>
            <a:ext cx="1152128" cy="2770888"/>
          </a:xfrm>
          <a:prstGeom prst="rect">
            <a:avLst/>
          </a:prstGeom>
          <a:noFill/>
        </p:spPr>
      </p:pic>
      <p:pic>
        <p:nvPicPr>
          <p:cNvPr id="13320" name="Picture 8" descr="D:\Mladen_d\POREĆ\interfac1.jpg"/>
          <p:cNvPicPr>
            <a:picLocks noChangeAspect="1" noChangeArrowheads="1"/>
          </p:cNvPicPr>
          <p:nvPr/>
        </p:nvPicPr>
        <p:blipFill>
          <a:blip r:embed="rId7" cstate="print"/>
          <a:srcRect/>
          <a:stretch>
            <a:fillRect/>
          </a:stretch>
        </p:blipFill>
        <p:spPr bwMode="auto">
          <a:xfrm>
            <a:off x="4067944" y="3573016"/>
            <a:ext cx="1919868" cy="2367136"/>
          </a:xfrm>
          <a:prstGeom prst="rect">
            <a:avLst/>
          </a:prstGeom>
          <a:gradFill>
            <a:gsLst>
              <a:gs pos="0">
                <a:srgbClr val="99FFCC"/>
              </a:gs>
              <a:gs pos="50000">
                <a:schemeClr val="accent1">
                  <a:tint val="44500"/>
                  <a:satMod val="160000"/>
                </a:schemeClr>
              </a:gs>
              <a:gs pos="100000">
                <a:schemeClr val="accent1">
                  <a:tint val="23500"/>
                  <a:satMod val="160000"/>
                </a:schemeClr>
              </a:gs>
            </a:gsLst>
            <a:lin ang="5400000" scaled="1"/>
          </a:gradFill>
        </p:spPr>
      </p:pic>
      <p:sp>
        <p:nvSpPr>
          <p:cNvPr id="11" name="Rectangle 2"/>
          <p:cNvSpPr txBox="1">
            <a:spLocks noChangeArrowheads="1"/>
          </p:cNvSpPr>
          <p:nvPr/>
        </p:nvSpPr>
        <p:spPr>
          <a:xfrm>
            <a:off x="251520" y="457200"/>
            <a:ext cx="8640960" cy="2438400"/>
          </a:xfrm>
          <a:prstGeom prst="rect">
            <a:avLst/>
          </a:prstGeom>
        </p:spPr>
        <p:txBody>
          <a:bodyPr/>
          <a:lstStyle/>
          <a:p>
            <a:pPr algn="ctr">
              <a:defRPr/>
            </a:pPr>
            <a:r>
              <a:rPr lang="hr-HR" sz="4000" kern="0" dirty="0">
                <a:solidFill>
                  <a:srgbClr val="FF0000"/>
                </a:solidFill>
                <a:effectLst>
                  <a:outerShdw blurRad="38100" dist="38100" dir="2700000" algn="tl">
                    <a:srgbClr val="000000">
                      <a:alpha val="43137"/>
                    </a:srgbClr>
                  </a:outerShdw>
                </a:effectLst>
                <a:latin typeface="Times New Roman"/>
              </a:rPr>
              <a:t>Primjena monitoringa srčane frekvencije</a:t>
            </a:r>
            <a:br>
              <a:rPr lang="hr-HR" sz="4000" kern="0" dirty="0">
                <a:solidFill>
                  <a:srgbClr val="FF0000"/>
                </a:solidFill>
                <a:effectLst>
                  <a:outerShdw blurRad="38100" dist="38100" dir="2700000" algn="tl">
                    <a:srgbClr val="000000">
                      <a:alpha val="43137"/>
                    </a:srgbClr>
                  </a:outerShdw>
                </a:effectLst>
                <a:latin typeface="Times New Roman"/>
              </a:rPr>
            </a:br>
            <a:r>
              <a:rPr lang="hr-HR" sz="4000" kern="0" dirty="0">
                <a:solidFill>
                  <a:srgbClr val="FF0000"/>
                </a:solidFill>
                <a:effectLst>
                  <a:outerShdw blurRad="38100" dist="38100" dir="2700000" algn="tl">
                    <a:srgbClr val="000000">
                      <a:alpha val="43137"/>
                    </a:srgbClr>
                  </a:outerShdw>
                </a:effectLst>
                <a:latin typeface="Times New Roman"/>
              </a:rPr>
              <a:t>u svrhu kontrole trenažnog procesa</a:t>
            </a:r>
            <a:r>
              <a:rPr lang="hr-HR" sz="4000" kern="0" dirty="0">
                <a:solidFill>
                  <a:srgbClr val="000000"/>
                </a:solidFill>
                <a:latin typeface="Times New Roman"/>
              </a:rPr>
              <a:t/>
            </a:r>
            <a:br>
              <a:rPr lang="hr-HR" sz="4000" kern="0" dirty="0">
                <a:solidFill>
                  <a:srgbClr val="000000"/>
                </a:solidFill>
                <a:latin typeface="Times New Roman"/>
              </a:rPr>
            </a:br>
            <a:endParaRPr lang="en-GB" sz="4000" kern="0" dirty="0">
              <a:solidFill>
                <a:srgbClr val="000000"/>
              </a:solidFill>
              <a:effectLst>
                <a:outerShdw blurRad="38100" dist="38100" dir="2700000" algn="tl">
                  <a:srgbClr val="FFFFFF"/>
                </a:outerShdw>
              </a:effectLst>
              <a:latin typeface="Times New Roman"/>
            </a:endParaRPr>
          </a:p>
        </p:txBody>
      </p:sp>
      <p:sp>
        <p:nvSpPr>
          <p:cNvPr id="12" name="Text Box 5"/>
          <p:cNvSpPr txBox="1">
            <a:spLocks noChangeArrowheads="1"/>
          </p:cNvSpPr>
          <p:nvPr/>
        </p:nvSpPr>
        <p:spPr bwMode="auto">
          <a:xfrm>
            <a:off x="1619672" y="5301208"/>
            <a:ext cx="1766830" cy="338554"/>
          </a:xfrm>
          <a:prstGeom prst="rect">
            <a:avLst/>
          </a:prstGeom>
          <a:gradFill flip="none" rotWithShape="1">
            <a:gsLst>
              <a:gs pos="0">
                <a:srgbClr val="FFFF00">
                  <a:alpha val="74000"/>
                </a:srgbClr>
              </a:gs>
              <a:gs pos="50000">
                <a:schemeClr val="accent1">
                  <a:tint val="44500"/>
                  <a:satMod val="160000"/>
                </a:schemeClr>
              </a:gs>
              <a:gs pos="100000">
                <a:schemeClr val="accent1">
                  <a:tint val="23500"/>
                  <a:satMod val="160000"/>
                </a:schemeClr>
              </a:gs>
            </a:gsLst>
            <a:lin ang="5400000" scaled="1"/>
            <a:tileRect/>
          </a:gradFill>
          <a:ln w="9525">
            <a:noFill/>
            <a:miter lim="800000"/>
            <a:headEnd/>
            <a:tailEnd/>
          </a:ln>
          <a:effectLst/>
        </p:spPr>
        <p:txBody>
          <a:bodyPr wrap="none">
            <a:spAutoFit/>
          </a:bodyPr>
          <a:lstStyle/>
          <a:p>
            <a:pPr>
              <a:spcAft>
                <a:spcPts val="600"/>
              </a:spcAft>
            </a:pPr>
            <a:r>
              <a:rPr lang="hr-HR" sz="1600" b="1" i="1" dirty="0">
                <a:solidFill>
                  <a:srgbClr val="FF0000"/>
                </a:solidFill>
                <a:effectLst>
                  <a:outerShdw blurRad="38100" dist="38100" dir="2700000" algn="tl">
                    <a:srgbClr val="000000">
                      <a:alpha val="43137"/>
                    </a:srgbClr>
                  </a:outerShdw>
                </a:effectLst>
                <a:latin typeface="Times New Roman" pitchFamily="18" charset="0"/>
              </a:rPr>
              <a:t>Mladen Marinović</a:t>
            </a:r>
          </a:p>
        </p:txBody>
      </p:sp>
    </p:spTree>
  </p:cSld>
  <p:clrMapOvr>
    <a:masterClrMapping/>
  </p:clrMapOvr>
  <p:transition advClick="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hr-HR" sz="3600" b="1" dirty="0" smtClean="0"/>
              <a:t>Funkcionalne i fiziološke karakteristike (zone)  opterećenja</a:t>
            </a:r>
          </a:p>
        </p:txBody>
      </p:sp>
      <p:graphicFrame>
        <p:nvGraphicFramePr>
          <p:cNvPr id="86092" name="Group 76"/>
          <p:cNvGraphicFramePr>
            <a:graphicFrameLocks noGrp="1"/>
          </p:cNvGraphicFramePr>
          <p:nvPr/>
        </p:nvGraphicFramePr>
        <p:xfrm>
          <a:off x="468313" y="1766888"/>
          <a:ext cx="8351837" cy="4326408"/>
        </p:xfrm>
        <a:graphic>
          <a:graphicData uri="http://schemas.openxmlformats.org/drawingml/2006/table">
            <a:tbl>
              <a:tblPr/>
              <a:tblGrid>
                <a:gridCol w="1223962"/>
                <a:gridCol w="1079500"/>
                <a:gridCol w="2592388"/>
                <a:gridCol w="928687"/>
                <a:gridCol w="1262063"/>
                <a:gridCol w="1265237"/>
              </a:tblGrid>
              <a:tr h="576161">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rgbClr val="FFFFFF"/>
                          </a:solidFill>
                          <a:effectLst/>
                          <a:latin typeface="Calibri" pitchFamily="34" charset="0"/>
                        </a:rPr>
                        <a:t>Frekvencija srca </a:t>
                      </a:r>
                    </a:p>
                  </a:txBody>
                  <a:tcPr marL="18000" marR="10800" marT="180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smtClean="0">
                          <a:ln>
                            <a:noFill/>
                          </a:ln>
                          <a:solidFill>
                            <a:srgbClr val="FFFFFF"/>
                          </a:solidFill>
                          <a:effectLst/>
                          <a:latin typeface="Calibri" pitchFamily="34" charset="0"/>
                        </a:rPr>
                        <a:t>Postotak od max. FS </a:t>
                      </a:r>
                    </a:p>
                  </a:txBody>
                  <a:tcPr marL="18000" marR="10800" marT="180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rgbClr val="FFFFFF"/>
                          </a:solidFill>
                          <a:effectLst/>
                          <a:latin typeface="Calibri" pitchFamily="34" charset="0"/>
                        </a:rPr>
                        <a:t>Fiziološki efekti </a:t>
                      </a:r>
                    </a:p>
                  </a:txBody>
                  <a:tcPr marL="18000" marR="10800" marT="180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smtClean="0">
                          <a:ln>
                            <a:noFill/>
                          </a:ln>
                          <a:solidFill>
                            <a:srgbClr val="FFFFFF"/>
                          </a:solidFill>
                          <a:effectLst/>
                          <a:latin typeface="Calibri" pitchFamily="34" charset="0"/>
                        </a:rPr>
                        <a:t>Zone </a:t>
                      </a:r>
                    </a:p>
                  </a:txBody>
                  <a:tcPr marL="18000" marR="10800" marT="180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smtClean="0">
                          <a:ln>
                            <a:noFill/>
                          </a:ln>
                          <a:solidFill>
                            <a:srgbClr val="FFFFFF"/>
                          </a:solidFill>
                          <a:effectLst/>
                          <a:latin typeface="Calibri" pitchFamily="34" charset="0"/>
                        </a:rPr>
                        <a:t>Tempo </a:t>
                      </a:r>
                    </a:p>
                  </a:txBody>
                  <a:tcPr marL="18000" marR="10800" marT="180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smtClean="0">
                          <a:ln>
                            <a:noFill/>
                          </a:ln>
                          <a:solidFill>
                            <a:schemeClr val="tx1"/>
                          </a:solidFill>
                          <a:effectLst/>
                          <a:latin typeface="Calibri" pitchFamily="34" charset="0"/>
                        </a:rPr>
                        <a:t>Koncentracija laktata</a:t>
                      </a:r>
                    </a:p>
                  </a:txBody>
                  <a:tcPr marL="18000" marR="10800" marT="180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00B0F0"/>
                    </a:solidFill>
                  </a:tcPr>
                </a:tc>
              </a:tr>
              <a:tr h="217541">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rgbClr val="000000"/>
                          </a:solidFill>
                          <a:effectLst/>
                          <a:latin typeface="Calibri" pitchFamily="34" charset="0"/>
                        </a:rPr>
                        <a:t> </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rgbClr val="000000"/>
                          </a:solidFill>
                          <a:effectLst/>
                          <a:latin typeface="Calibri" pitchFamily="34" charset="0"/>
                        </a:rPr>
                        <a:t> </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rgbClr val="000000"/>
                          </a:solidFill>
                          <a:effectLst/>
                          <a:latin typeface="Calibri" pitchFamily="34" charset="0"/>
                        </a:rPr>
                        <a:t> </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rgbClr val="000000"/>
                          </a:solidFill>
                          <a:effectLst/>
                          <a:latin typeface="Calibri" pitchFamily="34" charset="0"/>
                        </a:rPr>
                        <a:t> </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rgbClr val="000000"/>
                          </a:solidFill>
                          <a:effectLst/>
                          <a:latin typeface="Calibri" pitchFamily="34" charset="0"/>
                        </a:rPr>
                        <a:t> </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hr-HR" sz="1100" b="0" i="0" u="none" strike="noStrike" cap="none" normalizeH="0" baseline="0" smtClean="0">
                          <a:ln>
                            <a:noFill/>
                          </a:ln>
                          <a:solidFill>
                            <a:srgbClr val="000000"/>
                          </a:solidFill>
                          <a:effectLst/>
                          <a:latin typeface="Calibri" pitchFamily="34" charset="0"/>
                        </a:rPr>
                        <a:t> </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r>
              <a:tr h="66052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smtClean="0">
                          <a:ln>
                            <a:noFill/>
                          </a:ln>
                          <a:solidFill>
                            <a:srgbClr val="000000"/>
                          </a:solidFill>
                          <a:effectLst/>
                          <a:latin typeface="Calibri" pitchFamily="34" charset="0"/>
                        </a:rPr>
                        <a:t>130 - 150 </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smtClean="0">
                          <a:ln>
                            <a:noFill/>
                          </a:ln>
                          <a:solidFill>
                            <a:srgbClr val="000000"/>
                          </a:solidFill>
                          <a:effectLst/>
                          <a:latin typeface="Calibri" pitchFamily="34" charset="0"/>
                        </a:rPr>
                        <a:t>65% -75% </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smtClean="0">
                          <a:ln>
                            <a:noFill/>
                          </a:ln>
                          <a:solidFill>
                            <a:srgbClr val="000000"/>
                          </a:solidFill>
                          <a:effectLst/>
                          <a:latin typeface="Calibri" pitchFamily="34" charset="0"/>
                        </a:rPr>
                        <a:t>  Utilizacija (U - 2) masti </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smtClean="0">
                          <a:ln>
                            <a:noFill/>
                          </a:ln>
                          <a:solidFill>
                            <a:srgbClr val="000000"/>
                          </a:solidFill>
                          <a:effectLst/>
                          <a:latin typeface="Calibri" pitchFamily="34" charset="0"/>
                        </a:rPr>
                        <a:t>Ao –A1 </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smtClean="0">
                          <a:ln>
                            <a:noFill/>
                          </a:ln>
                          <a:solidFill>
                            <a:srgbClr val="000000"/>
                          </a:solidFill>
                          <a:effectLst/>
                          <a:latin typeface="Calibri" pitchFamily="34" charset="0"/>
                        </a:rPr>
                        <a:t>18 - 22 </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smtClean="0">
                          <a:ln>
                            <a:noFill/>
                          </a:ln>
                          <a:solidFill>
                            <a:srgbClr val="000000"/>
                          </a:solidFill>
                          <a:effectLst/>
                          <a:latin typeface="Calibri" pitchFamily="34" charset="0"/>
                        </a:rPr>
                        <a:t>2</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r>
              <a:tr h="72154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smtClean="0">
                          <a:ln>
                            <a:noFill/>
                          </a:ln>
                          <a:solidFill>
                            <a:srgbClr val="000000"/>
                          </a:solidFill>
                          <a:effectLst/>
                          <a:latin typeface="Calibri" pitchFamily="34" charset="0"/>
                        </a:rPr>
                        <a:t>140 - 160 </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smtClean="0">
                          <a:ln>
                            <a:noFill/>
                          </a:ln>
                          <a:solidFill>
                            <a:srgbClr val="000000"/>
                          </a:solidFill>
                          <a:effectLst/>
                          <a:latin typeface="Calibri" pitchFamily="34" charset="0"/>
                        </a:rPr>
                        <a:t>70% - 80% </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dirty="0" smtClean="0">
                          <a:ln>
                            <a:noFill/>
                          </a:ln>
                          <a:solidFill>
                            <a:srgbClr val="000000"/>
                          </a:solidFill>
                          <a:effectLst/>
                          <a:latin typeface="Calibri" pitchFamily="34" charset="0"/>
                        </a:rPr>
                        <a:t>  </a:t>
                      </a:r>
                      <a:r>
                        <a:rPr kumimoji="0" lang="hr-HR" sz="1400" b="0" i="0" u="none" strike="noStrike" cap="none" normalizeH="0" baseline="0" dirty="0" err="1" smtClean="0">
                          <a:ln>
                            <a:noFill/>
                          </a:ln>
                          <a:solidFill>
                            <a:srgbClr val="000000"/>
                          </a:solidFill>
                          <a:effectLst/>
                          <a:latin typeface="Calibri" pitchFamily="34" charset="0"/>
                        </a:rPr>
                        <a:t>Utilizacija</a:t>
                      </a:r>
                      <a:r>
                        <a:rPr kumimoji="0" lang="hr-HR" sz="1400" b="0" i="0" u="none" strike="noStrike" cap="none" normalizeH="0" baseline="0" dirty="0" smtClean="0">
                          <a:ln>
                            <a:noFill/>
                          </a:ln>
                          <a:solidFill>
                            <a:srgbClr val="000000"/>
                          </a:solidFill>
                          <a:effectLst/>
                          <a:latin typeface="Calibri" pitchFamily="34" charset="0"/>
                        </a:rPr>
                        <a:t>  (U - 1)</a:t>
                      </a:r>
                    </a:p>
                    <a:p>
                      <a:pPr marL="0" marR="0" lvl="0" indent="0" algn="l"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dirty="0" smtClean="0">
                          <a:ln>
                            <a:noFill/>
                          </a:ln>
                          <a:solidFill>
                            <a:srgbClr val="000000"/>
                          </a:solidFill>
                          <a:effectLst/>
                          <a:latin typeface="Calibri" pitchFamily="34" charset="0"/>
                        </a:rPr>
                        <a:t>  uglavnom glikogen </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smtClean="0">
                          <a:ln>
                            <a:noFill/>
                          </a:ln>
                          <a:solidFill>
                            <a:srgbClr val="000000"/>
                          </a:solidFill>
                          <a:effectLst/>
                          <a:latin typeface="Calibri" pitchFamily="34" charset="0"/>
                        </a:rPr>
                        <a:t>A2 </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smtClean="0">
                          <a:ln>
                            <a:noFill/>
                          </a:ln>
                          <a:solidFill>
                            <a:srgbClr val="000000"/>
                          </a:solidFill>
                          <a:effectLst/>
                          <a:latin typeface="Calibri" pitchFamily="34" charset="0"/>
                        </a:rPr>
                        <a:t>23 – 25 </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HR" sz="1400" b="0" i="0" u="none" strike="noStrike" cap="none" normalizeH="0" baseline="0" smtClean="0">
                          <a:ln>
                            <a:noFill/>
                          </a:ln>
                          <a:solidFill>
                            <a:srgbClr val="000000"/>
                          </a:solidFill>
                          <a:effectLst/>
                          <a:latin typeface="Calibri" pitchFamily="34" charset="0"/>
                        </a:rPr>
                        <a:t>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r>
              <a:tr h="66052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smtClean="0">
                          <a:ln>
                            <a:noFill/>
                          </a:ln>
                          <a:solidFill>
                            <a:srgbClr val="000000"/>
                          </a:solidFill>
                          <a:effectLst/>
                          <a:latin typeface="Calibri" pitchFamily="34" charset="0"/>
                        </a:rPr>
                        <a:t> 160 - 170 </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smtClean="0">
                          <a:ln>
                            <a:noFill/>
                          </a:ln>
                          <a:solidFill>
                            <a:srgbClr val="000000"/>
                          </a:solidFill>
                          <a:effectLst/>
                          <a:latin typeface="Calibri" pitchFamily="34" charset="0"/>
                        </a:rPr>
                        <a:t>80% - 85% </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dirty="0" smtClean="0">
                          <a:ln>
                            <a:noFill/>
                          </a:ln>
                          <a:solidFill>
                            <a:srgbClr val="000000"/>
                          </a:solidFill>
                          <a:effectLst/>
                          <a:latin typeface="Calibri" pitchFamily="34" charset="0"/>
                        </a:rPr>
                        <a:t>  Aerobno - anaerobni prag</a:t>
                      </a:r>
                    </a:p>
                    <a:p>
                      <a:pPr marL="0" marR="0" lvl="0" indent="0" algn="l"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dirty="0" smtClean="0">
                          <a:ln>
                            <a:noFill/>
                          </a:ln>
                          <a:solidFill>
                            <a:srgbClr val="000000"/>
                          </a:solidFill>
                          <a:effectLst/>
                          <a:latin typeface="Calibri" pitchFamily="34" charset="0"/>
                        </a:rPr>
                        <a:t>  Jačanje srčanog mišića</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smtClean="0">
                          <a:ln>
                            <a:noFill/>
                          </a:ln>
                          <a:solidFill>
                            <a:srgbClr val="000000"/>
                          </a:solidFill>
                          <a:effectLst/>
                          <a:latin typeface="Calibri" pitchFamily="34" charset="0"/>
                        </a:rPr>
                        <a:t>AP </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smtClean="0">
                          <a:ln>
                            <a:noFill/>
                          </a:ln>
                          <a:solidFill>
                            <a:srgbClr val="000000"/>
                          </a:solidFill>
                          <a:effectLst/>
                          <a:latin typeface="Calibri" pitchFamily="34" charset="0"/>
                        </a:rPr>
                        <a:t>24 – 27 </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HR" sz="1400" b="0" i="0" u="none" strike="noStrike" cap="none" normalizeH="0" baseline="0" smtClean="0">
                          <a:ln>
                            <a:noFill/>
                          </a:ln>
                          <a:solidFill>
                            <a:srgbClr val="000000"/>
                          </a:solidFill>
                          <a:effectLst/>
                          <a:latin typeface="Calibri" pitchFamily="34" charset="0"/>
                        </a:rPr>
                        <a:t>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r>
              <a:tr h="734470">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dirty="0" smtClean="0">
                          <a:ln>
                            <a:noFill/>
                          </a:ln>
                          <a:solidFill>
                            <a:srgbClr val="000000"/>
                          </a:solidFill>
                          <a:effectLst/>
                          <a:latin typeface="Calibri" pitchFamily="34" charset="0"/>
                        </a:rPr>
                        <a:t>170 - 190 </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smtClean="0">
                          <a:ln>
                            <a:noFill/>
                          </a:ln>
                          <a:solidFill>
                            <a:srgbClr val="000000"/>
                          </a:solidFill>
                          <a:effectLst/>
                          <a:latin typeface="Calibri" pitchFamily="34" charset="0"/>
                        </a:rPr>
                        <a:t>85% – 95% </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dirty="0" smtClean="0">
                          <a:ln>
                            <a:noFill/>
                          </a:ln>
                          <a:solidFill>
                            <a:srgbClr val="000000"/>
                          </a:solidFill>
                          <a:effectLst/>
                          <a:latin typeface="Calibri" pitchFamily="34" charset="0"/>
                        </a:rPr>
                        <a:t>  Prijenos (</a:t>
                      </a:r>
                      <a:r>
                        <a:rPr kumimoji="0" lang="hr-HR" sz="1400" b="0" i="0" u="none" strike="noStrike" cap="none" normalizeH="0" baseline="0" dirty="0" err="1" smtClean="0">
                          <a:ln>
                            <a:noFill/>
                          </a:ln>
                          <a:solidFill>
                            <a:srgbClr val="000000"/>
                          </a:solidFill>
                          <a:effectLst/>
                          <a:latin typeface="Calibri" pitchFamily="34" charset="0"/>
                        </a:rPr>
                        <a:t>Transportation</a:t>
                      </a:r>
                      <a:r>
                        <a:rPr kumimoji="0" lang="hr-HR" sz="1400" b="0" i="0" u="none" strike="noStrike" cap="none" normalizeH="0" baseline="0" dirty="0" smtClean="0">
                          <a:ln>
                            <a:noFill/>
                          </a:ln>
                          <a:solidFill>
                            <a:srgbClr val="000000"/>
                          </a:solidFill>
                          <a:effectLst/>
                          <a:latin typeface="Calibri" pitchFamily="34" charset="0"/>
                        </a:rPr>
                        <a:t>)</a:t>
                      </a:r>
                    </a:p>
                    <a:p>
                      <a:pPr marL="0" marR="0" lvl="0" indent="0" algn="l"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dirty="0" smtClean="0">
                          <a:ln>
                            <a:noFill/>
                          </a:ln>
                          <a:solidFill>
                            <a:srgbClr val="000000"/>
                          </a:solidFill>
                          <a:effectLst/>
                          <a:latin typeface="Calibri" pitchFamily="34" charset="0"/>
                        </a:rPr>
                        <a:t>  Maksimiziranje</a:t>
                      </a:r>
                    </a:p>
                    <a:p>
                      <a:pPr marL="0" marR="0" lvl="0" indent="0" algn="l"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dirty="0" smtClean="0">
                          <a:ln>
                            <a:noFill/>
                          </a:ln>
                          <a:solidFill>
                            <a:srgbClr val="000000"/>
                          </a:solidFill>
                          <a:effectLst/>
                          <a:latin typeface="Calibri" pitchFamily="34" charset="0"/>
                        </a:rPr>
                        <a:t>  korištenja Vo</a:t>
                      </a:r>
                      <a:r>
                        <a:rPr kumimoji="0" lang="hr-HR" sz="1400" b="0" i="0" u="none" strike="noStrike" cap="none" normalizeH="0" baseline="-40000" dirty="0" smtClean="0">
                          <a:ln>
                            <a:noFill/>
                          </a:ln>
                          <a:solidFill>
                            <a:srgbClr val="000000"/>
                          </a:solidFill>
                          <a:effectLst/>
                          <a:latin typeface="Calibri" pitchFamily="34" charset="0"/>
                        </a:rPr>
                        <a:t>2</a:t>
                      </a:r>
                      <a:r>
                        <a:rPr kumimoji="0" lang="hr-HR" sz="1400" b="0" i="0" u="none" strike="noStrike" cap="none" normalizeH="0" baseline="0" dirty="0" smtClean="0">
                          <a:ln>
                            <a:noFill/>
                          </a:ln>
                          <a:solidFill>
                            <a:srgbClr val="000000"/>
                          </a:solidFill>
                          <a:effectLst/>
                          <a:latin typeface="Calibri" pitchFamily="34" charset="0"/>
                        </a:rPr>
                        <a:t>   </a:t>
                      </a:r>
                      <a:r>
                        <a:rPr kumimoji="0" lang="hr-HR" sz="1400" b="0" i="0" u="none" strike="noStrike" cap="none" normalizeH="0" baseline="0" dirty="0" err="1" smtClean="0">
                          <a:ln>
                            <a:noFill/>
                          </a:ln>
                          <a:solidFill>
                            <a:srgbClr val="000000"/>
                          </a:solidFill>
                          <a:effectLst/>
                          <a:latin typeface="Calibri" pitchFamily="34" charset="0"/>
                        </a:rPr>
                        <a:t>max</a:t>
                      </a:r>
                      <a:r>
                        <a:rPr kumimoji="0" lang="hr-HR" sz="1400" b="0" i="0" u="none" strike="noStrike" cap="none" normalizeH="0" baseline="0" dirty="0" smtClean="0">
                          <a:ln>
                            <a:noFill/>
                          </a:ln>
                          <a:solidFill>
                            <a:srgbClr val="000000"/>
                          </a:solidFill>
                          <a:effectLst/>
                          <a:latin typeface="Calibri" pitchFamily="34" charset="0"/>
                        </a:rPr>
                        <a:t>     </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smtClean="0">
                          <a:ln>
                            <a:noFill/>
                          </a:ln>
                          <a:solidFill>
                            <a:srgbClr val="000000"/>
                          </a:solidFill>
                          <a:effectLst/>
                          <a:latin typeface="Calibri" pitchFamily="34" charset="0"/>
                        </a:rPr>
                        <a:t>AN 1</a:t>
                      </a:r>
                    </a:p>
                    <a:p>
                      <a:pPr marL="0" marR="0" lvl="0" indent="0" algn="ctr" defTabSz="914400" rtl="0" eaLnBrk="1" fontAlgn="t" latinLnBrk="0" hangingPunct="1">
                        <a:lnSpc>
                          <a:spcPct val="100000"/>
                        </a:lnSpc>
                        <a:spcBef>
                          <a:spcPct val="0"/>
                        </a:spcBef>
                        <a:spcAft>
                          <a:spcPct val="0"/>
                        </a:spcAft>
                        <a:buClrTx/>
                        <a:buSzTx/>
                        <a:buFontTx/>
                        <a:buNone/>
                        <a:tabLst/>
                      </a:pPr>
                      <a:endParaRPr kumimoji="0" lang="hr-HR" sz="1400" b="0" i="0" u="none" strike="noStrike" cap="none" normalizeH="0" baseline="0" smtClean="0">
                        <a:ln>
                          <a:noFill/>
                        </a:ln>
                        <a:solidFill>
                          <a:srgbClr val="000000"/>
                        </a:solidFill>
                        <a:effectLst/>
                        <a:latin typeface="Calibri" pitchFamily="34"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smtClean="0">
                          <a:ln>
                            <a:noFill/>
                          </a:ln>
                          <a:solidFill>
                            <a:srgbClr val="000000"/>
                          </a:solidFill>
                          <a:effectLst/>
                          <a:latin typeface="Calibri" pitchFamily="34" charset="0"/>
                        </a:rPr>
                        <a:t>AN 2</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smtClean="0">
                          <a:ln>
                            <a:noFill/>
                          </a:ln>
                          <a:solidFill>
                            <a:srgbClr val="000000"/>
                          </a:solidFill>
                          <a:effectLst/>
                          <a:latin typeface="Calibri" pitchFamily="34" charset="0"/>
                        </a:rPr>
                        <a:t>27 - 29</a:t>
                      </a:r>
                    </a:p>
                    <a:p>
                      <a:pPr marL="0" marR="0" lvl="0" indent="0" algn="ctr" defTabSz="914400" rtl="0" eaLnBrk="1" fontAlgn="t" latinLnBrk="0" hangingPunct="1">
                        <a:lnSpc>
                          <a:spcPct val="100000"/>
                        </a:lnSpc>
                        <a:spcBef>
                          <a:spcPct val="0"/>
                        </a:spcBef>
                        <a:spcAft>
                          <a:spcPct val="0"/>
                        </a:spcAft>
                        <a:buClrTx/>
                        <a:buSzTx/>
                        <a:buFontTx/>
                        <a:buNone/>
                        <a:tabLst/>
                      </a:pPr>
                      <a:endParaRPr kumimoji="0" lang="hr-HR" sz="1400" b="0" i="0" u="none" strike="noStrike" cap="none" normalizeH="0" baseline="0" smtClean="0">
                        <a:ln>
                          <a:noFill/>
                        </a:ln>
                        <a:solidFill>
                          <a:srgbClr val="000000"/>
                        </a:solidFill>
                        <a:effectLst/>
                        <a:latin typeface="Calibri" pitchFamily="34"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smtClean="0">
                          <a:ln>
                            <a:noFill/>
                          </a:ln>
                          <a:solidFill>
                            <a:srgbClr val="000000"/>
                          </a:solidFill>
                          <a:effectLst/>
                          <a:latin typeface="Calibri" pitchFamily="34" charset="0"/>
                        </a:rPr>
                        <a:t>30 – 33</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smtClean="0">
                          <a:ln>
                            <a:noFill/>
                          </a:ln>
                          <a:solidFill>
                            <a:srgbClr val="000000"/>
                          </a:solidFill>
                          <a:effectLst/>
                          <a:latin typeface="Calibri" pitchFamily="34" charset="0"/>
                        </a:rPr>
                        <a:t>6</a:t>
                      </a:r>
                    </a:p>
                    <a:p>
                      <a:pPr marL="0" marR="0" lvl="0" indent="0" algn="ctr" defTabSz="914400" rtl="0" eaLnBrk="1" fontAlgn="t" latinLnBrk="0" hangingPunct="1">
                        <a:lnSpc>
                          <a:spcPct val="100000"/>
                        </a:lnSpc>
                        <a:spcBef>
                          <a:spcPct val="0"/>
                        </a:spcBef>
                        <a:spcAft>
                          <a:spcPct val="0"/>
                        </a:spcAft>
                        <a:buClrTx/>
                        <a:buSzTx/>
                        <a:buFontTx/>
                        <a:buNone/>
                        <a:tabLst/>
                      </a:pPr>
                      <a:endParaRPr kumimoji="0" lang="hr-HR" sz="1400" b="0" i="0" u="none" strike="noStrike" cap="none" normalizeH="0" baseline="0" smtClean="0">
                        <a:ln>
                          <a:noFill/>
                        </a:ln>
                        <a:solidFill>
                          <a:srgbClr val="000000"/>
                        </a:solidFill>
                        <a:effectLst/>
                        <a:latin typeface="Calibri" pitchFamily="34"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smtClean="0">
                          <a:ln>
                            <a:noFill/>
                          </a:ln>
                          <a:solidFill>
                            <a:srgbClr val="000000"/>
                          </a:solidFill>
                          <a:effectLst/>
                          <a:latin typeface="Calibri" pitchFamily="34" charset="0"/>
                        </a:rPr>
                        <a:t>8</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r>
              <a:tr h="369748">
                <a:tc vMerge="1">
                  <a:txBody>
                    <a:bodyPr/>
                    <a:lstStyle/>
                    <a:p>
                      <a:endParaRPr lang="en-US"/>
                    </a:p>
                  </a:txBody>
                  <a:tcPr/>
                </a:tc>
                <a:tc vMerge="1">
                  <a:txBody>
                    <a:bodyPr/>
                    <a:lstStyle/>
                    <a:p>
                      <a:endParaRPr 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smtClean="0">
                          <a:ln>
                            <a:noFill/>
                          </a:ln>
                          <a:solidFill>
                            <a:srgbClr val="000000"/>
                          </a:solidFill>
                          <a:effectLst/>
                          <a:latin typeface="Calibri" pitchFamily="34" charset="0"/>
                        </a:rPr>
                        <a:t>  Tolerancija laktata </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smtClean="0">
                          <a:ln>
                            <a:noFill/>
                          </a:ln>
                          <a:solidFill>
                            <a:srgbClr val="000000"/>
                          </a:solidFill>
                          <a:effectLst/>
                          <a:latin typeface="Calibri" pitchFamily="34" charset="0"/>
                        </a:rPr>
                        <a:t>R</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smtClean="0">
                          <a:ln>
                            <a:noFill/>
                          </a:ln>
                          <a:solidFill>
                            <a:srgbClr val="000000"/>
                          </a:solidFill>
                          <a:effectLst/>
                          <a:latin typeface="Calibri" pitchFamily="34" charset="0"/>
                        </a:rPr>
                        <a:t>34 - 40</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smtClean="0">
                          <a:ln>
                            <a:noFill/>
                          </a:ln>
                          <a:solidFill>
                            <a:srgbClr val="000000"/>
                          </a:solidFill>
                          <a:effectLst/>
                          <a:latin typeface="Calibri" pitchFamily="34" charset="0"/>
                        </a:rPr>
                        <a:t>max.</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r>
              <a:tr h="385902">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smtClean="0">
                          <a:ln>
                            <a:noFill/>
                          </a:ln>
                          <a:solidFill>
                            <a:srgbClr val="000000"/>
                          </a:solidFill>
                          <a:effectLst/>
                          <a:latin typeface="Calibri" pitchFamily="34" charset="0"/>
                        </a:rPr>
                        <a:t>max </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smtClean="0">
                          <a:ln>
                            <a:noFill/>
                          </a:ln>
                          <a:solidFill>
                            <a:srgbClr val="000000"/>
                          </a:solidFill>
                          <a:effectLst/>
                          <a:latin typeface="Calibri" pitchFamily="34" charset="0"/>
                        </a:rPr>
                        <a:t>max </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smtClean="0">
                          <a:ln>
                            <a:noFill/>
                          </a:ln>
                          <a:solidFill>
                            <a:srgbClr val="000000"/>
                          </a:solidFill>
                          <a:effectLst/>
                          <a:latin typeface="Calibri" pitchFamily="34" charset="0"/>
                        </a:rPr>
                        <a:t>  Anaerobni  kapacitet </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smtClean="0">
                          <a:ln>
                            <a:noFill/>
                          </a:ln>
                          <a:solidFill>
                            <a:srgbClr val="000000"/>
                          </a:solidFill>
                          <a:effectLst/>
                          <a:latin typeface="Calibri" pitchFamily="34" charset="0"/>
                        </a:rPr>
                        <a:t>AN /AL </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smtClean="0">
                          <a:ln>
                            <a:noFill/>
                          </a:ln>
                          <a:solidFill>
                            <a:srgbClr val="000000"/>
                          </a:solidFill>
                          <a:effectLst/>
                          <a:latin typeface="Calibri" pitchFamily="34" charset="0"/>
                        </a:rPr>
                        <a:t>Sub/max </a:t>
                      </a:r>
                    </a:p>
                  </a:txBody>
                  <a:tcPr marL="9525" marR="9525"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hr-HR" sz="1400" b="0" i="0" u="none" strike="noStrike" cap="none" normalizeH="0" baseline="0" dirty="0" smtClean="0">
                          <a:ln>
                            <a:noFill/>
                          </a:ln>
                          <a:solidFill>
                            <a:srgbClr val="000000"/>
                          </a:solidFill>
                          <a:effectLst/>
                          <a:latin typeface="Calibri" pitchFamily="34" charset="0"/>
                        </a:rPr>
                        <a:t> </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5E9EFF"/>
                        </a:gs>
                        <a:gs pos="39999">
                          <a:srgbClr val="85C2FF"/>
                        </a:gs>
                        <a:gs pos="70000">
                          <a:srgbClr val="C4D6EB"/>
                        </a:gs>
                        <a:gs pos="100000">
                          <a:srgbClr val="FFEBFA"/>
                        </a:gs>
                      </a:gsLst>
                      <a:lin ang="13500000"/>
                    </a:gradFill>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1026" name="Picture 2" descr="D:\My Documents\My Pictures\SsTable1.jpg"/>
          <p:cNvPicPr>
            <a:picLocks noGrp="1" noChangeAspect="1" noChangeArrowheads="1"/>
          </p:cNvPicPr>
          <p:nvPr>
            <p:ph idx="1"/>
          </p:nvPr>
        </p:nvPicPr>
        <p:blipFill>
          <a:blip r:embed="rId2" cstate="print"/>
          <a:srcRect/>
          <a:stretch>
            <a:fillRect/>
          </a:stretch>
        </p:blipFill>
        <p:spPr bwMode="auto">
          <a:xfrm>
            <a:off x="611560" y="627527"/>
            <a:ext cx="7560840" cy="6177158"/>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2050" name="Picture 2" descr="D:\My Documents\My Pictures\SsTable6.jpg"/>
          <p:cNvPicPr>
            <a:picLocks noGrp="1" noChangeAspect="1" noChangeArrowheads="1"/>
          </p:cNvPicPr>
          <p:nvPr>
            <p:ph idx="1"/>
          </p:nvPr>
        </p:nvPicPr>
        <p:blipFill>
          <a:blip r:embed="rId2" cstate="print"/>
          <a:srcRect/>
          <a:stretch>
            <a:fillRect/>
          </a:stretch>
        </p:blipFill>
        <p:spPr bwMode="auto">
          <a:xfrm>
            <a:off x="1115616" y="980728"/>
            <a:ext cx="6408712" cy="5878365"/>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2032" name="Object 2048"/>
          <p:cNvGraphicFramePr>
            <a:graphicFrameLocks noChangeAspect="1"/>
          </p:cNvGraphicFramePr>
          <p:nvPr/>
        </p:nvGraphicFramePr>
        <p:xfrm>
          <a:off x="0" y="0"/>
          <a:ext cx="9144000" cy="6858000"/>
        </p:xfrm>
        <a:graphic>
          <a:graphicData uri="http://schemas.openxmlformats.org/presentationml/2006/ole">
            <p:oleObj spid="_x0000_s34818" name="Worksheet" r:id="rId3" imgW="8533440" imgH="5747400" progId="Excel.Sheet.8">
              <p:embed/>
            </p:oleObj>
          </a:graphicData>
        </a:graphic>
      </p:graphicFrame>
      <p:pic>
        <p:nvPicPr>
          <p:cNvPr id="36867" name="Picture 1027" descr="D:\SAMOBOR studeni 2005\Pomoćni folder\David Martin.jpg"/>
          <p:cNvPicPr>
            <a:picLocks noChangeAspect="1" noChangeArrowheads="1"/>
          </p:cNvPicPr>
          <p:nvPr/>
        </p:nvPicPr>
        <p:blipFill>
          <a:blip r:embed="rId4" cstate="print"/>
          <a:srcRect/>
          <a:stretch>
            <a:fillRect/>
          </a:stretch>
        </p:blipFill>
        <p:spPr bwMode="auto">
          <a:xfrm>
            <a:off x="4634880" y="0"/>
            <a:ext cx="4509120" cy="45091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box(in)">
                                      <p:cBhvr>
                                        <p:cTn id="7" dur="500"/>
                                        <p:tgtEl>
                                          <p:spTgt spid="36867"/>
                                        </p:tgtEl>
                                      </p:cBhvr>
                                    </p:animEffect>
                                  </p:childTnLst>
                                  <p:subTnLst>
                                    <p:set>
                                      <p:cBhvr override="childStyle">
                                        <p:cTn dur="1" fill="hold" display="0" masterRel="nextClick" afterEffect="1"/>
                                        <p:tgtEl>
                                          <p:spTgt spid="3686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hr-HR" sz="3600"/>
              <a:t>Cooper test </a:t>
            </a:r>
            <a:r>
              <a:rPr lang="hr-HR" sz="2800"/>
              <a:t>–</a:t>
            </a:r>
            <a:r>
              <a:rPr lang="hr-HR" sz="3600"/>
              <a:t> </a:t>
            </a:r>
            <a:r>
              <a:rPr lang="hr-HR" sz="2000"/>
              <a:t>tumačenje  rezultata</a:t>
            </a:r>
            <a:endParaRPr lang="en-GB" sz="2000"/>
          </a:p>
        </p:txBody>
      </p:sp>
      <p:graphicFrame>
        <p:nvGraphicFramePr>
          <p:cNvPr id="158723" name="Group 3"/>
          <p:cNvGraphicFramePr>
            <a:graphicFrameLocks noGrp="1"/>
          </p:cNvGraphicFramePr>
          <p:nvPr>
            <p:ph type="tbl" idx="1"/>
          </p:nvPr>
        </p:nvGraphicFramePr>
        <p:xfrm>
          <a:off x="685800" y="1828800"/>
          <a:ext cx="7772400" cy="4596384"/>
        </p:xfrm>
        <a:graphic>
          <a:graphicData uri="http://schemas.openxmlformats.org/drawingml/2006/table">
            <a:tbl>
              <a:tblPr/>
              <a:tblGrid>
                <a:gridCol w="2590800"/>
                <a:gridCol w="2590800"/>
                <a:gridCol w="25908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sz="2800" b="0" i="0" u="none" strike="noStrike" cap="none" normalizeH="0" baseline="0" smtClean="0">
                          <a:ln>
                            <a:noFill/>
                          </a:ln>
                          <a:solidFill>
                            <a:schemeClr val="tx1"/>
                          </a:solidFill>
                          <a:effectLst/>
                          <a:latin typeface="Times New Roman" pitchFamily="18" charset="0"/>
                        </a:rPr>
                        <a:t>Test u jesen</a:t>
                      </a:r>
                      <a:endParaRPr kumimoji="0" lang="en-GB"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sz="2800" b="0" i="0" u="none" strike="noStrike" cap="none" normalizeH="0" baseline="0" smtClean="0">
                          <a:ln>
                            <a:noFill/>
                          </a:ln>
                          <a:solidFill>
                            <a:schemeClr val="tx1"/>
                          </a:solidFill>
                          <a:effectLst/>
                          <a:latin typeface="Times New Roman" pitchFamily="18" charset="0"/>
                        </a:rPr>
                        <a:t>Test u proljeće</a:t>
                      </a:r>
                      <a:endParaRPr kumimoji="0" lang="en-GB"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FF33"/>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Pretrčano u 12 minuta</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              3500,00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              3690,00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FF33"/>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Brzina (metara x min </a:t>
                      </a:r>
                      <a:r>
                        <a:rPr kumimoji="0" lang="hr-HR" sz="1800" b="0" i="0" u="none" strike="noStrike" cap="none" normalizeH="0" baseline="30000" smtClean="0">
                          <a:ln>
                            <a:noFill/>
                          </a:ln>
                          <a:solidFill>
                            <a:schemeClr val="tx1"/>
                          </a:solidFill>
                          <a:effectLst/>
                          <a:latin typeface="Times New Roman" pitchFamily="18" charset="0"/>
                        </a:rPr>
                        <a:t>–1</a:t>
                      </a:r>
                      <a:r>
                        <a:rPr kumimoji="0" lang="hr-HR" sz="1800" b="0" i="0" u="none" strike="noStrike" cap="none" normalizeH="0" baseline="0" smtClean="0">
                          <a:ln>
                            <a:noFill/>
                          </a:ln>
                          <a:solidFill>
                            <a:schemeClr val="tx1"/>
                          </a:solidFill>
                          <a:effectLst/>
                          <a:latin typeface="Times New Roman" pitchFamily="18" charset="0"/>
                        </a:rPr>
                        <a:t>)</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                291,66</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                307,89</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FF33"/>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Relativni VO</a:t>
                      </a:r>
                      <a:r>
                        <a:rPr kumimoji="0" lang="hr-HR" sz="1800" b="0" i="0" u="none" strike="noStrike" cap="none" normalizeH="0" baseline="-25000" smtClean="0">
                          <a:ln>
                            <a:noFill/>
                          </a:ln>
                          <a:solidFill>
                            <a:schemeClr val="tx1"/>
                          </a:solidFill>
                          <a:effectLst/>
                          <a:latin typeface="Times New Roman" pitchFamily="18" charset="0"/>
                        </a:rPr>
                        <a:t>2</a:t>
                      </a:r>
                      <a:r>
                        <a:rPr kumimoji="0" lang="hr-HR" sz="1800" b="0" i="0" u="none" strike="noStrike" cap="none" normalizeH="0" baseline="0" smtClean="0">
                          <a:ln>
                            <a:noFill/>
                          </a:ln>
                          <a:solidFill>
                            <a:schemeClr val="tx1"/>
                          </a:solidFill>
                          <a:effectLst/>
                          <a:latin typeface="Times New Roman" pitchFamily="18" charset="0"/>
                        </a:rPr>
                        <a:t> max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(ml O</a:t>
                      </a:r>
                      <a:r>
                        <a:rPr kumimoji="0" lang="hr-HR" sz="1800" b="0" i="0" u="none" strike="noStrike" cap="none" normalizeH="0" baseline="-25000" smtClean="0">
                          <a:ln>
                            <a:noFill/>
                          </a:ln>
                          <a:solidFill>
                            <a:schemeClr val="tx1"/>
                          </a:solidFill>
                          <a:effectLst/>
                          <a:latin typeface="Times New Roman" pitchFamily="18" charset="0"/>
                        </a:rPr>
                        <a:t>2</a:t>
                      </a:r>
                      <a:r>
                        <a:rPr kumimoji="0" lang="hr-HR" sz="1800" b="0" i="0" u="none" strike="noStrike" cap="none" normalizeH="0" baseline="0" smtClean="0">
                          <a:ln>
                            <a:noFill/>
                          </a:ln>
                          <a:solidFill>
                            <a:schemeClr val="tx1"/>
                          </a:solidFill>
                          <a:effectLst/>
                          <a:latin typeface="Times New Roman" pitchFamily="18" charset="0"/>
                        </a:rPr>
                        <a:t> x kg</a:t>
                      </a:r>
                      <a:r>
                        <a:rPr kumimoji="0" lang="hr-HR" sz="1800" b="0" i="0" u="none" strike="noStrike" cap="none" normalizeH="0" baseline="30000" smtClean="0">
                          <a:ln>
                            <a:noFill/>
                          </a:ln>
                          <a:solidFill>
                            <a:schemeClr val="tx1"/>
                          </a:solidFill>
                          <a:effectLst/>
                          <a:latin typeface="Times New Roman" pitchFamily="18" charset="0"/>
                        </a:rPr>
                        <a:t>–1</a:t>
                      </a:r>
                      <a:r>
                        <a:rPr kumimoji="0" lang="hr-HR" sz="1800" b="0" i="0" u="none" strike="noStrike" cap="none" normalizeH="0" baseline="0" smtClean="0">
                          <a:ln>
                            <a:noFill/>
                          </a:ln>
                          <a:solidFill>
                            <a:schemeClr val="tx1"/>
                          </a:solidFill>
                          <a:effectLst/>
                          <a:latin typeface="Times New Roman" pitchFamily="18" charset="0"/>
                        </a:rPr>
                        <a:t> x min</a:t>
                      </a:r>
                      <a:r>
                        <a:rPr kumimoji="0" lang="hr-HR" sz="1800" b="0" i="0" u="none" strike="noStrike" cap="none" normalizeH="0" baseline="30000" smtClean="0">
                          <a:ln>
                            <a:noFill/>
                          </a:ln>
                          <a:solidFill>
                            <a:schemeClr val="tx1"/>
                          </a:solidFill>
                          <a:effectLst/>
                          <a:latin typeface="Times New Roman" pitchFamily="18" charset="0"/>
                        </a:rPr>
                        <a:t>-1</a:t>
                      </a:r>
                      <a:r>
                        <a:rPr kumimoji="0" lang="hr-HR" sz="1800" b="0" i="0" u="none" strike="noStrike" cap="none" normalizeH="0" baseline="0" smtClean="0">
                          <a:ln>
                            <a:noFill/>
                          </a:ln>
                          <a:solidFill>
                            <a:schemeClr val="tx1"/>
                          </a:solidFill>
                          <a:effectLst/>
                          <a:latin typeface="Times New Roman" pitchFamily="18" charset="0"/>
                        </a:rPr>
                        <a:t>)</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                  61,83</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                  65,00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FF33"/>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Tjelesna masa (kg)</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                 80,00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                  76,00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FF33"/>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Apsolutni VO</a:t>
                      </a:r>
                      <a:r>
                        <a:rPr kumimoji="0" lang="hr-HR" sz="1800" b="0" i="0" u="none" strike="noStrike" cap="none" normalizeH="0" baseline="-25000" smtClean="0">
                          <a:ln>
                            <a:noFill/>
                          </a:ln>
                          <a:solidFill>
                            <a:schemeClr val="tx1"/>
                          </a:solidFill>
                          <a:effectLst/>
                          <a:latin typeface="Times New Roman" pitchFamily="18" charset="0"/>
                        </a:rPr>
                        <a:t>2</a:t>
                      </a:r>
                      <a:r>
                        <a:rPr kumimoji="0" lang="hr-HR" sz="1800" b="0" i="0" u="none" strike="noStrike" cap="none" normalizeH="0" baseline="0" smtClean="0">
                          <a:ln>
                            <a:noFill/>
                          </a:ln>
                          <a:solidFill>
                            <a:schemeClr val="tx1"/>
                          </a:solidFill>
                          <a:effectLst/>
                          <a:latin typeface="Times New Roman" pitchFamily="18" charset="0"/>
                        </a:rPr>
                        <a:t> max (litara O</a:t>
                      </a:r>
                      <a:r>
                        <a:rPr kumimoji="0" lang="hr-HR" sz="1800" b="0" i="0" u="none" strike="noStrike" cap="none" normalizeH="0" baseline="-25000" smtClean="0">
                          <a:ln>
                            <a:noFill/>
                          </a:ln>
                          <a:solidFill>
                            <a:schemeClr val="tx1"/>
                          </a:solidFill>
                          <a:effectLst/>
                          <a:latin typeface="Times New Roman" pitchFamily="18" charset="0"/>
                        </a:rPr>
                        <a:t>2</a:t>
                      </a:r>
                      <a:r>
                        <a:rPr kumimoji="0" lang="hr-HR" sz="1800" b="0" i="0" u="none" strike="noStrike" cap="none" normalizeH="0" baseline="0" smtClean="0">
                          <a:ln>
                            <a:noFill/>
                          </a:ln>
                          <a:solidFill>
                            <a:schemeClr val="tx1"/>
                          </a:solidFill>
                          <a:effectLst/>
                          <a:latin typeface="Times New Roman" pitchFamily="18" charset="0"/>
                        </a:rPr>
                        <a:t> x min</a:t>
                      </a:r>
                      <a:r>
                        <a:rPr kumimoji="0" lang="hr-HR" sz="1800" b="0" i="0" u="none" strike="noStrike" cap="none" normalizeH="0" baseline="30000" smtClean="0">
                          <a:ln>
                            <a:noFill/>
                          </a:ln>
                          <a:solidFill>
                            <a:schemeClr val="tx1"/>
                          </a:solidFill>
                          <a:effectLst/>
                          <a:latin typeface="Times New Roman" pitchFamily="18" charset="0"/>
                        </a:rPr>
                        <a:t>–1</a:t>
                      </a:r>
                      <a:r>
                        <a:rPr kumimoji="0" lang="hr-HR" sz="1800" b="0" i="0" u="none" strike="noStrike" cap="none" normalizeH="0" baseline="0" smtClean="0">
                          <a:ln>
                            <a:noFill/>
                          </a:ln>
                          <a:solidFill>
                            <a:schemeClr val="tx1"/>
                          </a:solidFill>
                          <a:effectLst/>
                          <a:latin typeface="Times New Roman" pitchFamily="18" charset="0"/>
                        </a:rPr>
                        <a:t>)</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                   4,946</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                    4,946</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FF33"/>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Tjelesna mast (%)</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                 15,00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                  10,50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FF33"/>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Tjelesna mast (kg)</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                 12,00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                    8,00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FF33"/>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600" b="0" i="0" u="none" strike="noStrike" cap="none" normalizeH="0" baseline="0" smtClean="0">
                          <a:ln>
                            <a:noFill/>
                          </a:ln>
                          <a:solidFill>
                            <a:schemeClr val="tx1"/>
                          </a:solidFill>
                          <a:effectLst/>
                          <a:latin typeface="Times New Roman" pitchFamily="18" charset="0"/>
                        </a:rPr>
                        <a:t>Tjelesna bezmasna masa (kg)</a:t>
                      </a: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                 68,00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                  68,00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99FF33"/>
                    </a:solidFill>
                  </a:tcPr>
                </a:tc>
              </a:tr>
            </a:tbl>
          </a:graphicData>
        </a:graphic>
      </p:graphicFrame>
      <p:sp>
        <p:nvSpPr>
          <p:cNvPr id="158765" name="AutoShape 45"/>
          <p:cNvSpPr>
            <a:spLocks noChangeArrowheads="1"/>
          </p:cNvSpPr>
          <p:nvPr/>
        </p:nvSpPr>
        <p:spPr bwMode="auto">
          <a:xfrm>
            <a:off x="4724400" y="228600"/>
            <a:ext cx="4038600" cy="2438400"/>
          </a:xfrm>
          <a:prstGeom prst="cloudCallout">
            <a:avLst>
              <a:gd name="adj1" fmla="val -41116"/>
              <a:gd name="adj2" fmla="val 63671"/>
            </a:avLst>
          </a:prstGeom>
          <a:solidFill>
            <a:srgbClr val="FF9900"/>
          </a:solidFill>
          <a:ln w="9525">
            <a:solidFill>
              <a:schemeClr val="tx1"/>
            </a:solidFill>
            <a:round/>
            <a:headEnd/>
            <a:tailEnd/>
          </a:ln>
          <a:effectLst/>
        </p:spPr>
        <p:txBody>
          <a:bodyPr/>
          <a:lstStyle/>
          <a:p>
            <a:pPr algn="ctr"/>
            <a:endParaRPr lang="hr-HR">
              <a:solidFill>
                <a:srgbClr val="FFFF00"/>
              </a:solidFill>
              <a:latin typeface="Times New Roman" pitchFamily="18" charset="0"/>
            </a:endParaRPr>
          </a:p>
          <a:p>
            <a:pPr algn="ctr"/>
            <a:r>
              <a:rPr lang="hr-HR">
                <a:solidFill>
                  <a:srgbClr val="FFFF00"/>
                </a:solidFill>
                <a:latin typeface="Times New Roman" pitchFamily="18" charset="0"/>
              </a:rPr>
              <a:t>Cijena koštanja trčanja (100 – 300 metara x min</a:t>
            </a:r>
            <a:r>
              <a:rPr lang="hr-HR" baseline="30000">
                <a:solidFill>
                  <a:srgbClr val="FFFF00"/>
                </a:solidFill>
                <a:latin typeface="Times New Roman" pitchFamily="18" charset="0"/>
              </a:rPr>
              <a:t>-1</a:t>
            </a:r>
            <a:r>
              <a:rPr lang="hr-HR">
                <a:solidFill>
                  <a:srgbClr val="FFFF00"/>
                </a:solidFill>
                <a:latin typeface="Times New Roman" pitchFamily="18" charset="0"/>
              </a:rPr>
              <a:t>)</a:t>
            </a:r>
          </a:p>
          <a:p>
            <a:pPr algn="ctr"/>
            <a:r>
              <a:rPr lang="hr-HR">
                <a:solidFill>
                  <a:srgbClr val="FFFF00"/>
                </a:solidFill>
                <a:latin typeface="Times New Roman" pitchFamily="18" charset="0"/>
              </a:rPr>
              <a:t>= 0,2 ml O</a:t>
            </a:r>
            <a:r>
              <a:rPr lang="hr-HR" baseline="-25000">
                <a:solidFill>
                  <a:srgbClr val="FFFF00"/>
                </a:solidFill>
                <a:latin typeface="Times New Roman" pitchFamily="18" charset="0"/>
              </a:rPr>
              <a:t>2</a:t>
            </a:r>
            <a:r>
              <a:rPr lang="hr-HR">
                <a:solidFill>
                  <a:srgbClr val="FFFF00"/>
                </a:solidFill>
                <a:latin typeface="Times New Roman" pitchFamily="18" charset="0"/>
              </a:rPr>
              <a:t> x kg</a:t>
            </a:r>
            <a:r>
              <a:rPr lang="hr-HR" baseline="30000">
                <a:solidFill>
                  <a:srgbClr val="FFFF00"/>
                </a:solidFill>
                <a:latin typeface="Times New Roman" pitchFamily="18" charset="0"/>
              </a:rPr>
              <a:t>-1</a:t>
            </a:r>
            <a:r>
              <a:rPr lang="hr-HR">
                <a:solidFill>
                  <a:srgbClr val="FFFF00"/>
                </a:solidFill>
                <a:latin typeface="Times New Roman" pitchFamily="18" charset="0"/>
              </a:rPr>
              <a:t> x min</a:t>
            </a:r>
            <a:r>
              <a:rPr lang="hr-HR" baseline="30000">
                <a:solidFill>
                  <a:srgbClr val="FFFF00"/>
                </a:solidFill>
                <a:latin typeface="Times New Roman" pitchFamily="18" charset="0"/>
              </a:rPr>
              <a:t>-1</a:t>
            </a:r>
            <a:endParaRPr lang="en-GB">
              <a:solidFill>
                <a:srgbClr val="FFFF00"/>
              </a:solidFill>
              <a:latin typeface="Times New Roman" pitchFamily="18" charset="0"/>
            </a:endParaRPr>
          </a:p>
        </p:txBody>
      </p:sp>
      <p:graphicFrame>
        <p:nvGraphicFramePr>
          <p:cNvPr id="158766" name="Group 46"/>
          <p:cNvGraphicFramePr>
            <a:graphicFrameLocks noGrp="1"/>
          </p:cNvGraphicFramePr>
          <p:nvPr/>
        </p:nvGraphicFramePr>
        <p:xfrm>
          <a:off x="685800" y="1828800"/>
          <a:ext cx="7772400" cy="4596384"/>
        </p:xfrm>
        <a:graphic>
          <a:graphicData uri="http://schemas.openxmlformats.org/drawingml/2006/table">
            <a:tbl>
              <a:tblPr/>
              <a:tblGrid>
                <a:gridCol w="2590800"/>
                <a:gridCol w="2590800"/>
                <a:gridCol w="25908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sz="2800" b="0" i="0" u="none" strike="noStrike" cap="none" normalizeH="0" baseline="0" smtClean="0">
                          <a:ln>
                            <a:noFill/>
                          </a:ln>
                          <a:solidFill>
                            <a:schemeClr val="tx1"/>
                          </a:solidFill>
                          <a:effectLst/>
                          <a:latin typeface="Times New Roman" pitchFamily="18" charset="0"/>
                        </a:rPr>
                        <a:t>Test u jesen</a:t>
                      </a:r>
                      <a:endParaRPr kumimoji="0" lang="en-GB"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sz="2800" b="0" i="0" u="none" strike="noStrike" cap="none" normalizeH="0" baseline="0" smtClean="0">
                          <a:ln>
                            <a:noFill/>
                          </a:ln>
                          <a:solidFill>
                            <a:schemeClr val="tx1"/>
                          </a:solidFill>
                          <a:effectLst/>
                          <a:latin typeface="Times New Roman" pitchFamily="18" charset="0"/>
                        </a:rPr>
                        <a:t>Test u proljeće</a:t>
                      </a:r>
                      <a:endParaRPr kumimoji="0" lang="en-GB"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FF33"/>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Pretrčano u 12 minuta</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              3500,00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              3690,00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FF33"/>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Brzina (metara x min </a:t>
                      </a:r>
                      <a:r>
                        <a:rPr kumimoji="0" lang="hr-HR" sz="1800" b="0" i="0" u="none" strike="noStrike" cap="none" normalizeH="0" baseline="30000" smtClean="0">
                          <a:ln>
                            <a:noFill/>
                          </a:ln>
                          <a:solidFill>
                            <a:schemeClr val="tx1"/>
                          </a:solidFill>
                          <a:effectLst/>
                          <a:latin typeface="Times New Roman" pitchFamily="18" charset="0"/>
                        </a:rPr>
                        <a:t>–1</a:t>
                      </a:r>
                      <a:r>
                        <a:rPr kumimoji="0" lang="hr-HR" sz="1800" b="0" i="0" u="none" strike="noStrike" cap="none" normalizeH="0" baseline="0" smtClean="0">
                          <a:ln>
                            <a:noFill/>
                          </a:ln>
                          <a:solidFill>
                            <a:schemeClr val="tx1"/>
                          </a:solidFill>
                          <a:effectLst/>
                          <a:latin typeface="Times New Roman" pitchFamily="18" charset="0"/>
                        </a:rPr>
                        <a:t>)</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                291,66</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                307,89</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FF33"/>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Relativni VO</a:t>
                      </a:r>
                      <a:r>
                        <a:rPr kumimoji="0" lang="hr-HR" sz="1800" b="0" i="0" u="none" strike="noStrike" cap="none" normalizeH="0" baseline="-25000" smtClean="0">
                          <a:ln>
                            <a:noFill/>
                          </a:ln>
                          <a:solidFill>
                            <a:schemeClr val="tx1"/>
                          </a:solidFill>
                          <a:effectLst/>
                          <a:latin typeface="Times New Roman" pitchFamily="18" charset="0"/>
                        </a:rPr>
                        <a:t>2</a:t>
                      </a:r>
                      <a:r>
                        <a:rPr kumimoji="0" lang="hr-HR" sz="1800" b="0" i="0" u="none" strike="noStrike" cap="none" normalizeH="0" baseline="0" smtClean="0">
                          <a:ln>
                            <a:noFill/>
                          </a:ln>
                          <a:solidFill>
                            <a:schemeClr val="tx1"/>
                          </a:solidFill>
                          <a:effectLst/>
                          <a:latin typeface="Times New Roman" pitchFamily="18" charset="0"/>
                        </a:rPr>
                        <a:t> max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(ml O</a:t>
                      </a:r>
                      <a:r>
                        <a:rPr kumimoji="0" lang="hr-HR" sz="1800" b="0" i="0" u="none" strike="noStrike" cap="none" normalizeH="0" baseline="-25000" smtClean="0">
                          <a:ln>
                            <a:noFill/>
                          </a:ln>
                          <a:solidFill>
                            <a:schemeClr val="tx1"/>
                          </a:solidFill>
                          <a:effectLst/>
                          <a:latin typeface="Times New Roman" pitchFamily="18" charset="0"/>
                        </a:rPr>
                        <a:t>2</a:t>
                      </a:r>
                      <a:r>
                        <a:rPr kumimoji="0" lang="hr-HR" sz="1800" b="0" i="0" u="none" strike="noStrike" cap="none" normalizeH="0" baseline="0" smtClean="0">
                          <a:ln>
                            <a:noFill/>
                          </a:ln>
                          <a:solidFill>
                            <a:schemeClr val="tx1"/>
                          </a:solidFill>
                          <a:effectLst/>
                          <a:latin typeface="Times New Roman" pitchFamily="18" charset="0"/>
                        </a:rPr>
                        <a:t> x kg</a:t>
                      </a:r>
                      <a:r>
                        <a:rPr kumimoji="0" lang="hr-HR" sz="1800" b="0" i="0" u="none" strike="noStrike" cap="none" normalizeH="0" baseline="30000" smtClean="0">
                          <a:ln>
                            <a:noFill/>
                          </a:ln>
                          <a:solidFill>
                            <a:schemeClr val="tx1"/>
                          </a:solidFill>
                          <a:effectLst/>
                          <a:latin typeface="Times New Roman" pitchFamily="18" charset="0"/>
                        </a:rPr>
                        <a:t>–1</a:t>
                      </a:r>
                      <a:r>
                        <a:rPr kumimoji="0" lang="hr-HR" sz="1800" b="0" i="0" u="none" strike="noStrike" cap="none" normalizeH="0" baseline="0" smtClean="0">
                          <a:ln>
                            <a:noFill/>
                          </a:ln>
                          <a:solidFill>
                            <a:schemeClr val="tx1"/>
                          </a:solidFill>
                          <a:effectLst/>
                          <a:latin typeface="Times New Roman" pitchFamily="18" charset="0"/>
                        </a:rPr>
                        <a:t> x min</a:t>
                      </a:r>
                      <a:r>
                        <a:rPr kumimoji="0" lang="hr-HR" sz="1800" b="0" i="0" u="none" strike="noStrike" cap="none" normalizeH="0" baseline="30000" smtClean="0">
                          <a:ln>
                            <a:noFill/>
                          </a:ln>
                          <a:solidFill>
                            <a:schemeClr val="tx1"/>
                          </a:solidFill>
                          <a:effectLst/>
                          <a:latin typeface="Times New Roman" pitchFamily="18" charset="0"/>
                        </a:rPr>
                        <a:t>-1</a:t>
                      </a:r>
                      <a:r>
                        <a:rPr kumimoji="0" lang="hr-HR" sz="1800" b="0" i="0" u="none" strike="noStrike" cap="none" normalizeH="0" baseline="0" smtClean="0">
                          <a:ln>
                            <a:noFill/>
                          </a:ln>
                          <a:solidFill>
                            <a:schemeClr val="tx1"/>
                          </a:solidFill>
                          <a:effectLst/>
                          <a:latin typeface="Times New Roman" pitchFamily="18" charset="0"/>
                        </a:rPr>
                        <a:t>)</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                  61,83</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                  65,00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FF33"/>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Tjelesna masa (kg)</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                 80,00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                  76,00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FF33"/>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Apsolutni VO</a:t>
                      </a:r>
                      <a:r>
                        <a:rPr kumimoji="0" lang="hr-HR" sz="1800" b="0" i="0" u="none" strike="noStrike" cap="none" normalizeH="0" baseline="-25000" smtClean="0">
                          <a:ln>
                            <a:noFill/>
                          </a:ln>
                          <a:solidFill>
                            <a:schemeClr val="tx1"/>
                          </a:solidFill>
                          <a:effectLst/>
                          <a:latin typeface="Times New Roman" pitchFamily="18" charset="0"/>
                        </a:rPr>
                        <a:t>2</a:t>
                      </a:r>
                      <a:r>
                        <a:rPr kumimoji="0" lang="hr-HR" sz="1800" b="0" i="0" u="none" strike="noStrike" cap="none" normalizeH="0" baseline="0" smtClean="0">
                          <a:ln>
                            <a:noFill/>
                          </a:ln>
                          <a:solidFill>
                            <a:schemeClr val="tx1"/>
                          </a:solidFill>
                          <a:effectLst/>
                          <a:latin typeface="Times New Roman" pitchFamily="18" charset="0"/>
                        </a:rPr>
                        <a:t> max (litara O</a:t>
                      </a:r>
                      <a:r>
                        <a:rPr kumimoji="0" lang="hr-HR" sz="1800" b="0" i="0" u="none" strike="noStrike" cap="none" normalizeH="0" baseline="-25000" smtClean="0">
                          <a:ln>
                            <a:noFill/>
                          </a:ln>
                          <a:solidFill>
                            <a:schemeClr val="tx1"/>
                          </a:solidFill>
                          <a:effectLst/>
                          <a:latin typeface="Times New Roman" pitchFamily="18" charset="0"/>
                        </a:rPr>
                        <a:t>2</a:t>
                      </a:r>
                      <a:r>
                        <a:rPr kumimoji="0" lang="hr-HR" sz="1800" b="0" i="0" u="none" strike="noStrike" cap="none" normalizeH="0" baseline="0" smtClean="0">
                          <a:ln>
                            <a:noFill/>
                          </a:ln>
                          <a:solidFill>
                            <a:schemeClr val="tx1"/>
                          </a:solidFill>
                          <a:effectLst/>
                          <a:latin typeface="Times New Roman" pitchFamily="18" charset="0"/>
                        </a:rPr>
                        <a:t> x min</a:t>
                      </a:r>
                      <a:r>
                        <a:rPr kumimoji="0" lang="hr-HR" sz="1800" b="0" i="0" u="none" strike="noStrike" cap="none" normalizeH="0" baseline="30000" smtClean="0">
                          <a:ln>
                            <a:noFill/>
                          </a:ln>
                          <a:solidFill>
                            <a:schemeClr val="tx1"/>
                          </a:solidFill>
                          <a:effectLst/>
                          <a:latin typeface="Times New Roman" pitchFamily="18" charset="0"/>
                        </a:rPr>
                        <a:t>–1</a:t>
                      </a:r>
                      <a:r>
                        <a:rPr kumimoji="0" lang="hr-HR" sz="1800" b="0" i="0" u="none" strike="noStrike" cap="none" normalizeH="0" baseline="0" smtClean="0">
                          <a:ln>
                            <a:noFill/>
                          </a:ln>
                          <a:solidFill>
                            <a:schemeClr val="tx1"/>
                          </a:solidFill>
                          <a:effectLst/>
                          <a:latin typeface="Times New Roman" pitchFamily="18" charset="0"/>
                        </a:rPr>
                        <a:t>)</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                   4,946</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                    4,946</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FF33"/>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Tjelesna mast (%)</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                 15,00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                  10,50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FF33"/>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Tjelesna mast (kg)</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                 12,00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                    8,00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FF33"/>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600" b="0" i="0" u="none" strike="noStrike" cap="none" normalizeH="0" baseline="0" smtClean="0">
                          <a:ln>
                            <a:noFill/>
                          </a:ln>
                          <a:solidFill>
                            <a:schemeClr val="tx1"/>
                          </a:solidFill>
                          <a:effectLst/>
                          <a:latin typeface="Times New Roman" pitchFamily="18" charset="0"/>
                        </a:rPr>
                        <a:t>Tjelesna bezmasna masa (kg)</a:t>
                      </a: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                 68,00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800" b="0" i="0" u="none" strike="noStrike" cap="none" normalizeH="0" baseline="0" smtClean="0">
                          <a:ln>
                            <a:noFill/>
                          </a:ln>
                          <a:solidFill>
                            <a:schemeClr val="tx1"/>
                          </a:solidFill>
                          <a:effectLst/>
                          <a:latin typeface="Times New Roman" pitchFamily="18" charset="0"/>
                        </a:rPr>
                        <a:t>                  68,00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99FF33"/>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58722"/>
                                        </p:tgtEl>
                                        <p:attrNameLst>
                                          <p:attrName>style.visibility</p:attrName>
                                        </p:attrNameLst>
                                      </p:cBhvr>
                                      <p:to>
                                        <p:strVal val="visible"/>
                                      </p:to>
                                    </p:set>
                                    <p:anim calcmode="lin" valueType="num">
                                      <p:cBhvr additive="base">
                                        <p:cTn id="7" dur="500" fill="hold"/>
                                        <p:tgtEl>
                                          <p:spTgt spid="158722"/>
                                        </p:tgtEl>
                                        <p:attrNameLst>
                                          <p:attrName>ppt_x</p:attrName>
                                        </p:attrNameLst>
                                      </p:cBhvr>
                                      <p:tavLst>
                                        <p:tav tm="0">
                                          <p:val>
                                            <p:strVal val="#ppt_x"/>
                                          </p:val>
                                        </p:tav>
                                        <p:tav tm="100000">
                                          <p:val>
                                            <p:strVal val="#ppt_x"/>
                                          </p:val>
                                        </p:tav>
                                      </p:tavLst>
                                    </p:anim>
                                    <p:anim calcmode="lin" valueType="num">
                                      <p:cBhvr additive="base">
                                        <p:cTn id="8" dur="500" fill="hold"/>
                                        <p:tgtEl>
                                          <p:spTgt spid="1587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 presetClass="entr" presetSubtype="32" fill="hold" nodeType="afterEffect">
                                  <p:stCondLst>
                                    <p:cond delay="0"/>
                                  </p:stCondLst>
                                  <p:childTnLst>
                                    <p:set>
                                      <p:cBhvr>
                                        <p:cTn id="11" dur="1" fill="hold">
                                          <p:stCondLst>
                                            <p:cond delay="0"/>
                                          </p:stCondLst>
                                        </p:cTn>
                                        <p:tgtEl>
                                          <p:spTgt spid="158723"/>
                                        </p:tgtEl>
                                        <p:attrNameLst>
                                          <p:attrName>style.visibility</p:attrName>
                                        </p:attrNameLst>
                                      </p:cBhvr>
                                      <p:to>
                                        <p:strVal val="visible"/>
                                      </p:to>
                                    </p:set>
                                    <p:animEffect transition="in" filter="box(out)">
                                      <p:cBhvr>
                                        <p:cTn id="12" dur="500"/>
                                        <p:tgtEl>
                                          <p:spTgt spid="158723"/>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8" fill="hold" grpId="0" nodeType="clickEffect">
                                  <p:stCondLst>
                                    <p:cond delay="0"/>
                                  </p:stCondLst>
                                  <p:childTnLst>
                                    <p:set>
                                      <p:cBhvr>
                                        <p:cTn id="16" dur="1" fill="hold">
                                          <p:stCondLst>
                                            <p:cond delay="0"/>
                                          </p:stCondLst>
                                        </p:cTn>
                                        <p:tgtEl>
                                          <p:spTgt spid="158765"/>
                                        </p:tgtEl>
                                        <p:attrNameLst>
                                          <p:attrName>style.visibility</p:attrName>
                                        </p:attrNameLst>
                                      </p:cBhvr>
                                      <p:to>
                                        <p:strVal val="visible"/>
                                      </p:to>
                                    </p:set>
                                    <p:anim calcmode="lin" valueType="num">
                                      <p:cBhvr>
                                        <p:cTn id="17" dur="500" fill="hold"/>
                                        <p:tgtEl>
                                          <p:spTgt spid="158765"/>
                                        </p:tgtEl>
                                        <p:attrNameLst>
                                          <p:attrName>ppt_x</p:attrName>
                                        </p:attrNameLst>
                                      </p:cBhvr>
                                      <p:tavLst>
                                        <p:tav tm="0">
                                          <p:val>
                                            <p:strVal val="#ppt_x-#ppt_w/2"/>
                                          </p:val>
                                        </p:tav>
                                        <p:tav tm="100000">
                                          <p:val>
                                            <p:strVal val="#ppt_x"/>
                                          </p:val>
                                        </p:tav>
                                      </p:tavLst>
                                    </p:anim>
                                    <p:anim calcmode="lin" valueType="num">
                                      <p:cBhvr>
                                        <p:cTn id="18" dur="500" fill="hold"/>
                                        <p:tgtEl>
                                          <p:spTgt spid="158765"/>
                                        </p:tgtEl>
                                        <p:attrNameLst>
                                          <p:attrName>ppt_y</p:attrName>
                                        </p:attrNameLst>
                                      </p:cBhvr>
                                      <p:tavLst>
                                        <p:tav tm="0">
                                          <p:val>
                                            <p:strVal val="#ppt_y"/>
                                          </p:val>
                                        </p:tav>
                                        <p:tav tm="100000">
                                          <p:val>
                                            <p:strVal val="#ppt_y"/>
                                          </p:val>
                                        </p:tav>
                                      </p:tavLst>
                                    </p:anim>
                                    <p:anim calcmode="lin" valueType="num">
                                      <p:cBhvr>
                                        <p:cTn id="19" dur="500" fill="hold"/>
                                        <p:tgtEl>
                                          <p:spTgt spid="158765"/>
                                        </p:tgtEl>
                                        <p:attrNameLst>
                                          <p:attrName>ppt_w</p:attrName>
                                        </p:attrNameLst>
                                      </p:cBhvr>
                                      <p:tavLst>
                                        <p:tav tm="0">
                                          <p:val>
                                            <p:fltVal val="0"/>
                                          </p:val>
                                        </p:tav>
                                        <p:tav tm="100000">
                                          <p:val>
                                            <p:strVal val="#ppt_w"/>
                                          </p:val>
                                        </p:tav>
                                      </p:tavLst>
                                    </p:anim>
                                    <p:anim calcmode="lin" valueType="num">
                                      <p:cBhvr>
                                        <p:cTn id="20" dur="500" fill="hold"/>
                                        <p:tgtEl>
                                          <p:spTgt spid="158765"/>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15876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158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autoUpdateAnimBg="0"/>
      <p:bldP spid="158765" grpId="0"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hr-HR" sz="2800"/>
              <a:t>Multistage fitness test - Shuttle run test - “BEEP” test</a:t>
            </a:r>
            <a:br>
              <a:rPr lang="hr-HR" sz="2800"/>
            </a:br>
            <a:r>
              <a:rPr lang="hr-HR" sz="1200"/>
              <a:t>(Leger, L.A., Lambert, J. (1982). A maximal multistage 20m shuttle run test to predict VO</a:t>
            </a:r>
            <a:r>
              <a:rPr lang="hr-HR" sz="1200" baseline="-25000"/>
              <a:t>2</a:t>
            </a:r>
            <a:r>
              <a:rPr lang="hr-HR" sz="1200"/>
              <a:t>max. </a:t>
            </a:r>
            <a:r>
              <a:rPr lang="hr-HR" sz="1200" i="1"/>
              <a:t>European Journal of Applied Physiology</a:t>
            </a:r>
            <a:r>
              <a:rPr lang="hr-HR" sz="1200"/>
              <a:t>, 49: 1-5)</a:t>
            </a:r>
            <a:endParaRPr lang="hr-HR"/>
          </a:p>
        </p:txBody>
      </p:sp>
      <p:sp>
        <p:nvSpPr>
          <p:cNvPr id="11267" name="Rectangle 3"/>
          <p:cNvSpPr>
            <a:spLocks noGrp="1" noChangeArrowheads="1"/>
          </p:cNvSpPr>
          <p:nvPr>
            <p:ph type="body" idx="1"/>
          </p:nvPr>
        </p:nvSpPr>
        <p:spPr/>
        <p:txBody>
          <a:bodyPr/>
          <a:lstStyle/>
          <a:p>
            <a:pPr>
              <a:lnSpc>
                <a:spcPct val="150000"/>
              </a:lnSpc>
              <a:buFont typeface="Monotype Sorts" pitchFamily="2" charset="2"/>
              <a:buChar char="ò"/>
            </a:pPr>
            <a:r>
              <a:rPr lang="hr-HR" sz="2000"/>
              <a:t>Jednostavan za primjenu</a:t>
            </a:r>
            <a:r>
              <a:rPr lang="hr-HR" sz="2800"/>
              <a:t> </a:t>
            </a:r>
            <a:r>
              <a:rPr lang="hr-HR" sz="1200"/>
              <a:t>(prostor 24 m dužinska, CD player ili kasetofon, papir i olovka)</a:t>
            </a:r>
          </a:p>
          <a:p>
            <a:pPr>
              <a:lnSpc>
                <a:spcPct val="150000"/>
              </a:lnSpc>
              <a:buFont typeface="Monotype Sorts" pitchFamily="2" charset="2"/>
              <a:buChar char="ò"/>
            </a:pPr>
            <a:r>
              <a:rPr lang="hr-HR" sz="2000"/>
              <a:t>Primjenjljiv na ispitanike svih uzrasta i funkcionalnih sposobnosti</a:t>
            </a:r>
            <a:r>
              <a:rPr lang="hr-HR" sz="2800"/>
              <a:t> </a:t>
            </a:r>
            <a:r>
              <a:rPr lang="hr-HR" sz="1200"/>
              <a:t>(bez zagrijavanja, intenzitet gradiran od veoma laganog (20m/9sec) do (individualno) maksimalnog)</a:t>
            </a:r>
            <a:endParaRPr lang="hr-HR" sz="2000"/>
          </a:p>
          <a:p>
            <a:pPr>
              <a:lnSpc>
                <a:spcPct val="150000"/>
              </a:lnSpc>
              <a:buFont typeface="Monotype Sorts" pitchFamily="2" charset="2"/>
              <a:buChar char="ò"/>
            </a:pPr>
            <a:r>
              <a:rPr lang="hr-HR" sz="2000"/>
              <a:t>Daje informaciju o VO</a:t>
            </a:r>
            <a:r>
              <a:rPr lang="hr-HR" sz="2000" baseline="-25000"/>
              <a:t>2</a:t>
            </a:r>
            <a:r>
              <a:rPr lang="hr-HR" sz="2000"/>
              <a:t>max za svakog ispitanika koji je (motivacijski) pristupio izvođenju testa </a:t>
            </a:r>
            <a:r>
              <a:rPr lang="hr-HR" sz="1200"/>
              <a:t>(usporedba podataka i povećanje motivacije ispitanika)</a:t>
            </a:r>
          </a:p>
          <a:p>
            <a:pPr>
              <a:lnSpc>
                <a:spcPct val="150000"/>
              </a:lnSpc>
              <a:buFont typeface="Monotype Sorts" pitchFamily="2" charset="2"/>
              <a:buChar char="ò"/>
            </a:pPr>
            <a:r>
              <a:rPr lang="hr-HR" sz="2000"/>
              <a:t>Planetarna primjenjenost testa </a:t>
            </a:r>
            <a:r>
              <a:rPr lang="hr-HR" sz="1200"/>
              <a:t>(primjenjen u mnogim zemljama Svijeta; na Internetu cca 600 WEB siteova, sastavni dio EUROFITA) </a:t>
            </a: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 calcmode="lin" valueType="num">
                                      <p:cBhvr additive="base">
                                        <p:cTn id="12"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267">
                                            <p:txEl>
                                              <p:pRg st="1" end="1"/>
                                            </p:txEl>
                                          </p:spTgt>
                                        </p:tgtEl>
                                        <p:attrNameLst>
                                          <p:attrName>style.visibility</p:attrName>
                                        </p:attrNameLst>
                                      </p:cBhvr>
                                      <p:to>
                                        <p:strVal val="visible"/>
                                      </p:to>
                                    </p:set>
                                    <p:anim calcmode="lin" valueType="num">
                                      <p:cBhvr additive="base">
                                        <p:cTn id="18"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267">
                                            <p:txEl>
                                              <p:pRg st="2" end="2"/>
                                            </p:txEl>
                                          </p:spTgt>
                                        </p:tgtEl>
                                        <p:attrNameLst>
                                          <p:attrName>style.visibility</p:attrName>
                                        </p:attrNameLst>
                                      </p:cBhvr>
                                      <p:to>
                                        <p:strVal val="visible"/>
                                      </p:to>
                                    </p:set>
                                    <p:anim calcmode="lin" valueType="num">
                                      <p:cBhvr additive="base">
                                        <p:cTn id="24"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267">
                                            <p:txEl>
                                              <p:pRg st="3" end="3"/>
                                            </p:txEl>
                                          </p:spTgt>
                                        </p:tgtEl>
                                        <p:attrNameLst>
                                          <p:attrName>style.visibility</p:attrName>
                                        </p:attrNameLst>
                                      </p:cBhvr>
                                      <p:to>
                                        <p:strVal val="visible"/>
                                      </p:to>
                                    </p:set>
                                    <p:anim calcmode="lin" valueType="num">
                                      <p:cBhvr additive="base">
                                        <p:cTn id="30"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03350" y="260350"/>
            <a:ext cx="7313613" cy="1143000"/>
          </a:xfrm>
        </p:spPr>
        <p:txBody>
          <a:bodyPr/>
          <a:lstStyle/>
          <a:p>
            <a:r>
              <a:rPr lang="hr-HR" sz="2400" smtClean="0"/>
              <a:t>Trening s opterećenjem kod djece i mladih sportaša</a:t>
            </a:r>
            <a:br>
              <a:rPr lang="hr-HR" sz="2400" smtClean="0"/>
            </a:br>
            <a:r>
              <a:rPr lang="hr-HR" sz="3200" smtClean="0"/>
              <a:t>					</a:t>
            </a:r>
            <a:r>
              <a:rPr lang="hr-HR" sz="3200" b="1" smtClean="0"/>
              <a:t>Zašto “DA”?</a:t>
            </a:r>
          </a:p>
        </p:txBody>
      </p:sp>
      <p:sp>
        <p:nvSpPr>
          <p:cNvPr id="10243" name="Rectangle 3"/>
          <p:cNvSpPr>
            <a:spLocks noGrp="1" noChangeArrowheads="1"/>
          </p:cNvSpPr>
          <p:nvPr>
            <p:ph idx="1"/>
          </p:nvPr>
        </p:nvSpPr>
        <p:spPr/>
        <p:txBody>
          <a:bodyPr/>
          <a:lstStyle/>
          <a:p>
            <a:pPr marL="552450" indent="-552450">
              <a:buFont typeface="Wingdings" pitchFamily="2" charset="2"/>
              <a:buAutoNum type="arabicPeriod"/>
            </a:pPr>
            <a:r>
              <a:rPr lang="hr-HR" b="1" smtClean="0"/>
              <a:t>Potencijalne opasnosti</a:t>
            </a:r>
          </a:p>
          <a:p>
            <a:pPr marL="933450" lvl="1" indent="-476250">
              <a:buFont typeface="Wingdings" pitchFamily="2" charset="2"/>
              <a:buAutoNum type="arabicPeriod"/>
            </a:pPr>
            <a:r>
              <a:rPr lang="hr-HR" smtClean="0">
                <a:solidFill>
                  <a:srgbClr val="EAEAEA"/>
                </a:solidFill>
              </a:rPr>
              <a:t>Ozljede</a:t>
            </a:r>
          </a:p>
          <a:p>
            <a:pPr marL="933450" lvl="1" indent="-476250">
              <a:buFont typeface="Wingdings" pitchFamily="2" charset="2"/>
              <a:buAutoNum type="arabicPeriod"/>
            </a:pPr>
            <a:r>
              <a:rPr lang="hr-HR" smtClean="0"/>
              <a:t>Potencijalno negativni učinci na rast i razvoj</a:t>
            </a:r>
          </a:p>
          <a:p>
            <a:pPr marL="552450" indent="-552450">
              <a:buFont typeface="Wingdings" pitchFamily="2" charset="2"/>
              <a:buAutoNum type="arabicPeriod"/>
            </a:pPr>
            <a:r>
              <a:rPr lang="hr-HR" b="1" smtClean="0">
                <a:solidFill>
                  <a:srgbClr val="EAEAEA"/>
                </a:solidFill>
              </a:rPr>
              <a:t>Pitanje efikasnosti treninga</a:t>
            </a:r>
          </a:p>
          <a:p>
            <a:pPr marL="933450" lvl="1" indent="-476250">
              <a:buFont typeface="Wingdings" pitchFamily="2" charset="2"/>
              <a:buNone/>
            </a:pPr>
            <a:endParaRPr lang="hr-HR" smtClean="0">
              <a:solidFill>
                <a:srgbClr val="EAEAEA"/>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hr-HR" sz="3200"/>
              <a:t>Primjenjeni instrumentarij</a:t>
            </a:r>
            <a:endParaRPr lang="hr-HR"/>
          </a:p>
        </p:txBody>
      </p:sp>
      <p:pic>
        <p:nvPicPr>
          <p:cNvPr id="12291" name="Picture 3" descr="D:\Mladen_d\POREĆ\pOLDSKU01-119974reg.jpg"/>
          <p:cNvPicPr>
            <a:picLocks noChangeAspect="1" noChangeArrowheads="1"/>
          </p:cNvPicPr>
          <p:nvPr/>
        </p:nvPicPr>
        <p:blipFill>
          <a:blip r:embed="rId2" cstate="print"/>
          <a:srcRect/>
          <a:stretch>
            <a:fillRect/>
          </a:stretch>
        </p:blipFill>
        <p:spPr bwMode="auto">
          <a:xfrm>
            <a:off x="1371600" y="2438400"/>
            <a:ext cx="1676400" cy="1676400"/>
          </a:xfrm>
          <a:prstGeom prst="rect">
            <a:avLst/>
          </a:prstGeom>
          <a:noFill/>
        </p:spPr>
      </p:pic>
      <p:pic>
        <p:nvPicPr>
          <p:cNvPr id="12292" name="Picture 4" descr="D:\Mladen_d\POREĆ\pOLDSKU01-119976reg.jpg"/>
          <p:cNvPicPr>
            <a:picLocks noChangeAspect="1" noChangeArrowheads="1"/>
          </p:cNvPicPr>
          <p:nvPr/>
        </p:nvPicPr>
        <p:blipFill>
          <a:blip r:embed="rId3" cstate="print"/>
          <a:srcRect/>
          <a:stretch>
            <a:fillRect/>
          </a:stretch>
        </p:blipFill>
        <p:spPr bwMode="auto">
          <a:xfrm>
            <a:off x="6705600" y="2438400"/>
            <a:ext cx="1676400" cy="1676400"/>
          </a:xfrm>
          <a:prstGeom prst="rect">
            <a:avLst/>
          </a:prstGeom>
          <a:noFill/>
        </p:spPr>
      </p:pic>
      <p:pic>
        <p:nvPicPr>
          <p:cNvPr id="12293" name="Picture 5" descr="D:\Mladen_d\POREĆ\run_06.gif"/>
          <p:cNvPicPr>
            <a:picLocks noChangeAspect="1" noChangeArrowheads="1"/>
          </p:cNvPicPr>
          <p:nvPr/>
        </p:nvPicPr>
        <p:blipFill>
          <a:blip r:embed="rId4" cstate="print"/>
          <a:srcRect/>
          <a:stretch>
            <a:fillRect/>
          </a:stretch>
        </p:blipFill>
        <p:spPr bwMode="auto">
          <a:xfrm>
            <a:off x="3962400" y="2743200"/>
            <a:ext cx="1681163" cy="35671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0-#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2000"/>
                                  </p:stCondLst>
                                  <p:childTnLst>
                                    <p:set>
                                      <p:cBhvr>
                                        <p:cTn id="11" dur="1" fill="hold">
                                          <p:stCondLst>
                                            <p:cond delay="499"/>
                                          </p:stCondLst>
                                        </p:cTn>
                                        <p:tgtEl>
                                          <p:spTgt spid="12291"/>
                                        </p:tgtEl>
                                        <p:attrNameLst>
                                          <p:attrName>style.visibility</p:attrName>
                                        </p:attrNameLst>
                                      </p:cBhvr>
                                      <p:to>
                                        <p:strVal val="visible"/>
                                      </p:to>
                                    </p:set>
                                  </p:childTnLst>
                                </p:cTn>
                              </p:par>
                            </p:childTnLst>
                          </p:cTn>
                        </p:par>
                        <p:par>
                          <p:cTn id="12" fill="hold">
                            <p:stCondLst>
                              <p:cond delay="3000"/>
                            </p:stCondLst>
                            <p:childTnLst>
                              <p:par>
                                <p:cTn id="13" presetID="1" presetClass="entr" presetSubtype="0" fill="hold" nodeType="afterEffect">
                                  <p:stCondLst>
                                    <p:cond delay="2000"/>
                                  </p:stCondLst>
                                  <p:childTnLst>
                                    <p:set>
                                      <p:cBhvr>
                                        <p:cTn id="14" dur="1" fill="hold">
                                          <p:stCondLst>
                                            <p:cond delay="499"/>
                                          </p:stCondLst>
                                        </p:cTn>
                                        <p:tgtEl>
                                          <p:spTgt spid="12292"/>
                                        </p:tgtEl>
                                        <p:attrNameLst>
                                          <p:attrName>style.visibility</p:attrName>
                                        </p:attrNameLst>
                                      </p:cBhvr>
                                      <p:to>
                                        <p:strVal val="visible"/>
                                      </p:to>
                                    </p:set>
                                  </p:childTnLst>
                                </p:cTn>
                              </p:par>
                            </p:childTnLst>
                          </p:cTn>
                        </p:par>
                        <p:par>
                          <p:cTn id="15" fill="hold">
                            <p:stCondLst>
                              <p:cond delay="5500"/>
                            </p:stCondLst>
                            <p:childTnLst>
                              <p:par>
                                <p:cTn id="16" presetID="1" presetClass="entr" presetSubtype="0" fill="hold" nodeType="afterEffect">
                                  <p:stCondLst>
                                    <p:cond delay="2000"/>
                                  </p:stCondLst>
                                  <p:childTnLst>
                                    <p:set>
                                      <p:cBhvr>
                                        <p:cTn id="17" dur="1" fill="hold">
                                          <p:stCondLst>
                                            <p:cond delay="499"/>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hr-HR" sz="2800"/>
              <a:t>Zapis pulsmetra za vrijeme izvođenja “beep” testa</a:t>
            </a:r>
            <a:endParaRPr lang="hr-HR"/>
          </a:p>
        </p:txBody>
      </p:sp>
      <p:pic>
        <p:nvPicPr>
          <p:cNvPr id="14339" name="Picture 3"/>
          <p:cNvPicPr>
            <a:picLocks noChangeAspect="1" noChangeArrowheads="1"/>
          </p:cNvPicPr>
          <p:nvPr/>
        </p:nvPicPr>
        <p:blipFill>
          <a:blip r:embed="rId2" cstate="print"/>
          <a:srcRect/>
          <a:stretch>
            <a:fillRect/>
          </a:stretch>
        </p:blipFill>
        <p:spPr bwMode="auto">
          <a:xfrm>
            <a:off x="1066800" y="2133600"/>
            <a:ext cx="7929563" cy="4038600"/>
          </a:xfrm>
          <a:prstGeom prst="rect">
            <a:avLst/>
          </a:prstGeom>
          <a:noFill/>
          <a:ln w="9525">
            <a:noFill/>
            <a:miter lim="800000"/>
            <a:headEnd/>
            <a:tailEnd/>
          </a:ln>
          <a:effectLst/>
        </p:spPr>
      </p:pic>
      <p:sp>
        <p:nvSpPr>
          <p:cNvPr id="14340" name="AutoShape 4">
            <a:hlinkClick r:id="rId3" action="ppaction://hlinkfile" highlightClick="1"/>
          </p:cNvPr>
          <p:cNvSpPr>
            <a:spLocks noChangeArrowheads="1"/>
          </p:cNvSpPr>
          <p:nvPr/>
        </p:nvSpPr>
        <p:spPr bwMode="auto">
          <a:xfrm>
            <a:off x="381000" y="1600200"/>
            <a:ext cx="533400" cy="533400"/>
          </a:xfrm>
          <a:prstGeom prst="actionButtonMovie">
            <a:avLst/>
          </a:prstGeom>
          <a:solidFill>
            <a:schemeClr val="accent1"/>
          </a:solidFill>
          <a:ln w="9525">
            <a:solidFill>
              <a:schemeClr val="tx1"/>
            </a:solidFill>
            <a:miter lim="800000"/>
            <a:headEnd/>
            <a:tailEnd/>
          </a:ln>
          <a:effectLst/>
        </p:spPr>
        <p:txBody>
          <a:bodyPr wrap="none" anchor="ctr"/>
          <a:lstStyle/>
          <a:p>
            <a:endParaRPr lang="hr-HR" sz="240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1000"/>
                                  </p:stCondLst>
                                  <p:childTnLst>
                                    <p:set>
                                      <p:cBhvr>
                                        <p:cTn id="6" dur="1" fill="hold">
                                          <p:stCondLst>
                                            <p:cond delay="0"/>
                                          </p:stCondLst>
                                        </p:cTn>
                                        <p:tgtEl>
                                          <p:spTgt spid="14339"/>
                                        </p:tgtEl>
                                        <p:attrNameLst>
                                          <p:attrName>style.visibility</p:attrName>
                                        </p:attrNameLst>
                                      </p:cBhvr>
                                      <p:to>
                                        <p:strVal val="visible"/>
                                      </p:to>
                                    </p:set>
                                    <p:animEffect transition="in" filter="box(out)">
                                      <p:cBhvr>
                                        <p:cTn id="7" dur="500"/>
                                        <p:tgtEl>
                                          <p:spTgt spid="14339"/>
                                        </p:tgtEl>
                                      </p:cBhvr>
                                    </p:animEffect>
                                  </p:childTnLst>
                                </p:cTn>
                              </p:par>
                            </p:childTnLst>
                          </p:cTn>
                        </p:par>
                        <p:par>
                          <p:cTn id="8" fill="hold">
                            <p:stCondLst>
                              <p:cond delay="1500"/>
                            </p:stCondLst>
                            <p:childTnLst>
                              <p:par>
                                <p:cTn id="9" presetID="2" presetClass="entr" presetSubtype="1" fill="hold" grpId="0" nodeType="afterEffect">
                                  <p:stCondLst>
                                    <p:cond delay="0"/>
                                  </p:stCondLst>
                                  <p:childTnLst>
                                    <p:set>
                                      <p:cBhvr>
                                        <p:cTn id="10" dur="1" fill="hold">
                                          <p:stCondLst>
                                            <p:cond delay="0"/>
                                          </p:stCondLst>
                                        </p:cTn>
                                        <p:tgtEl>
                                          <p:spTgt spid="14338"/>
                                        </p:tgtEl>
                                        <p:attrNameLst>
                                          <p:attrName>style.visibility</p:attrName>
                                        </p:attrNameLst>
                                      </p:cBhvr>
                                      <p:to>
                                        <p:strVal val="visible"/>
                                      </p:to>
                                    </p:set>
                                    <p:anim calcmode="lin" valueType="num">
                                      <p:cBhvr additive="base">
                                        <p:cTn id="11" dur="500" fill="hold"/>
                                        <p:tgtEl>
                                          <p:spTgt spid="14338"/>
                                        </p:tgtEl>
                                        <p:attrNameLst>
                                          <p:attrName>ppt_x</p:attrName>
                                        </p:attrNameLst>
                                      </p:cBhvr>
                                      <p:tavLst>
                                        <p:tav tm="0">
                                          <p:val>
                                            <p:strVal val="#ppt_x"/>
                                          </p:val>
                                        </p:tav>
                                        <p:tav tm="100000">
                                          <p:val>
                                            <p:strVal val="#ppt_x"/>
                                          </p:val>
                                        </p:tav>
                                      </p:tavLst>
                                    </p:anim>
                                    <p:anim calcmode="lin" valueType="num">
                                      <p:cBhvr additive="base">
                                        <p:cTn id="12" dur="500" fill="hold"/>
                                        <p:tgtEl>
                                          <p:spTgt spid="1433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3000"/>
                                  </p:stCondLst>
                                  <p:childTnLst>
                                    <p:set>
                                      <p:cBhvr>
                                        <p:cTn id="15" dur="1" fill="hold">
                                          <p:stCondLst>
                                            <p:cond delay="499"/>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40"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D:\Mladen_d\POREĆ\Zone vježbanja.gif"/>
          <p:cNvPicPr>
            <a:picLocks noChangeAspect="1" noChangeArrowheads="1"/>
          </p:cNvPicPr>
          <p:nvPr/>
        </p:nvPicPr>
        <p:blipFill>
          <a:blip r:embed="rId2" cstate="print"/>
          <a:srcRect/>
          <a:stretch>
            <a:fillRect/>
          </a:stretch>
        </p:blipFill>
        <p:spPr bwMode="auto">
          <a:xfrm>
            <a:off x="1295400" y="2438400"/>
            <a:ext cx="7143750" cy="3524250"/>
          </a:xfrm>
          <a:prstGeom prst="rect">
            <a:avLst/>
          </a:prstGeom>
          <a:noFill/>
        </p:spPr>
      </p:pic>
      <p:sp>
        <p:nvSpPr>
          <p:cNvPr id="15363" name="Rectangle 3"/>
          <p:cNvSpPr>
            <a:spLocks noGrp="1" noChangeArrowheads="1"/>
          </p:cNvSpPr>
          <p:nvPr>
            <p:ph type="title"/>
          </p:nvPr>
        </p:nvSpPr>
        <p:spPr>
          <a:xfrm>
            <a:off x="1143000" y="457200"/>
            <a:ext cx="7772400" cy="876300"/>
          </a:xfrm>
          <a:solidFill>
            <a:srgbClr val="CCFFCC"/>
          </a:solidFill>
        </p:spPr>
        <p:txBody>
          <a:bodyPr/>
          <a:lstStyle/>
          <a:p>
            <a:r>
              <a:rPr lang="en-GB" sz="2000">
                <a:solidFill>
                  <a:schemeClr val="bg2"/>
                </a:solidFill>
              </a:rPr>
              <a:t>Fox</a:t>
            </a:r>
            <a:r>
              <a:rPr lang="en-GB" sz="1200">
                <a:solidFill>
                  <a:schemeClr val="bg2"/>
                </a:solidFill>
              </a:rPr>
              <a:t> SM, Naughton JP, Gorman PA. Physical activity and  cardiovascular health: III.</a:t>
            </a:r>
            <a:br>
              <a:rPr lang="en-GB" sz="1200">
                <a:solidFill>
                  <a:schemeClr val="bg2"/>
                </a:solidFill>
              </a:rPr>
            </a:br>
            <a:r>
              <a:rPr lang="en-GB" sz="1200">
                <a:solidFill>
                  <a:schemeClr val="bg2"/>
                </a:solidFill>
              </a:rPr>
              <a:t>The exercise prescription: frequency and type of activity. Mod Concepts Cardiovasc Dis 1972; 41: 25-9</a:t>
            </a:r>
            <a:endParaRPr lang="hr-HR" sz="3600"/>
          </a:p>
        </p:txBody>
      </p:sp>
      <p:sp>
        <p:nvSpPr>
          <p:cNvPr id="15364" name="Text Box 4"/>
          <p:cNvSpPr txBox="1">
            <a:spLocks noChangeArrowheads="1"/>
          </p:cNvSpPr>
          <p:nvPr/>
        </p:nvSpPr>
        <p:spPr bwMode="auto">
          <a:xfrm>
            <a:off x="1295400" y="2743200"/>
            <a:ext cx="7086600" cy="701675"/>
          </a:xfrm>
          <a:prstGeom prst="rect">
            <a:avLst/>
          </a:prstGeom>
          <a:solidFill>
            <a:srgbClr val="FFFF99"/>
          </a:solidFill>
          <a:ln w="9525">
            <a:noFill/>
            <a:miter lim="800000"/>
            <a:headEnd/>
            <a:tailEnd/>
          </a:ln>
          <a:effectLst/>
        </p:spPr>
        <p:txBody>
          <a:bodyPr>
            <a:spAutoFit/>
          </a:bodyPr>
          <a:lstStyle/>
          <a:p>
            <a:pPr eaLnBrk="0" hangingPunct="0">
              <a:spcBef>
                <a:spcPct val="50000"/>
              </a:spcBef>
            </a:pPr>
            <a:r>
              <a:rPr lang="en-GB" sz="4000">
                <a:solidFill>
                  <a:srgbClr val="808080"/>
                </a:solidFill>
                <a:latin typeface="Times New Roman" pitchFamily="18" charset="0"/>
              </a:rPr>
              <a:t>%FSmax = 0.7 (%VO</a:t>
            </a:r>
            <a:r>
              <a:rPr lang="en-GB" sz="4000" baseline="-25000">
                <a:solidFill>
                  <a:srgbClr val="808080"/>
                </a:solidFill>
                <a:latin typeface="Times New Roman" pitchFamily="18" charset="0"/>
              </a:rPr>
              <a:t>2</a:t>
            </a:r>
            <a:r>
              <a:rPr lang="en-GB" sz="4000">
                <a:solidFill>
                  <a:srgbClr val="808080"/>
                </a:solidFill>
                <a:latin typeface="Times New Roman" pitchFamily="18" charset="0"/>
              </a:rPr>
              <a:t>max) + 30</a:t>
            </a:r>
            <a:endParaRPr lang="hr-HR" sz="700">
              <a:solidFill>
                <a:srgbClr val="808080"/>
              </a:solidFill>
              <a:latin typeface="Times New Roman" pitchFamily="18" charset="0"/>
            </a:endParaRPr>
          </a:p>
        </p:txBody>
      </p:sp>
      <p:sp>
        <p:nvSpPr>
          <p:cNvPr id="15365" name="Text Box 5"/>
          <p:cNvSpPr txBox="1">
            <a:spLocks noChangeArrowheads="1"/>
          </p:cNvSpPr>
          <p:nvPr/>
        </p:nvSpPr>
        <p:spPr bwMode="auto">
          <a:xfrm>
            <a:off x="1828800" y="3962400"/>
            <a:ext cx="6096000" cy="2100263"/>
          </a:xfrm>
          <a:prstGeom prst="rect">
            <a:avLst/>
          </a:prstGeom>
          <a:noFill/>
          <a:ln w="9525">
            <a:noFill/>
            <a:miter lim="800000"/>
            <a:headEnd/>
            <a:tailEnd/>
          </a:ln>
          <a:effectLst/>
        </p:spPr>
        <p:txBody>
          <a:bodyPr>
            <a:spAutoFit/>
          </a:bodyPr>
          <a:lstStyle/>
          <a:p>
            <a:pPr eaLnBrk="0" hangingPunct="0">
              <a:spcBef>
                <a:spcPct val="50000"/>
              </a:spcBef>
            </a:pPr>
            <a:r>
              <a:rPr lang="hr-HR" sz="2400">
                <a:solidFill>
                  <a:srgbClr val="000000"/>
                </a:solidFill>
                <a:latin typeface="Times New Roman" pitchFamily="18" charset="0"/>
              </a:rPr>
              <a:t>Primjer:</a:t>
            </a:r>
          </a:p>
          <a:p>
            <a:pPr eaLnBrk="0" hangingPunct="0">
              <a:spcBef>
                <a:spcPct val="50000"/>
              </a:spcBef>
            </a:pPr>
            <a:r>
              <a:rPr lang="hr-HR" sz="2400">
                <a:solidFill>
                  <a:srgbClr val="000000"/>
                </a:solidFill>
                <a:latin typeface="Times New Roman" pitchFamily="18" charset="0"/>
              </a:rPr>
              <a:t>80%VO</a:t>
            </a:r>
            <a:r>
              <a:rPr lang="hr-HR" sz="2400" baseline="-25000">
                <a:solidFill>
                  <a:srgbClr val="000000"/>
                </a:solidFill>
                <a:latin typeface="Times New Roman" pitchFamily="18" charset="0"/>
              </a:rPr>
              <a:t>2</a:t>
            </a:r>
            <a:r>
              <a:rPr lang="hr-HR" sz="2400">
                <a:solidFill>
                  <a:srgbClr val="000000"/>
                </a:solidFill>
                <a:latin typeface="Times New Roman" pitchFamily="18" charset="0"/>
              </a:rPr>
              <a:t>max = 0.7 * 80 + 30 = 86% FS max</a:t>
            </a:r>
          </a:p>
          <a:p>
            <a:pPr eaLnBrk="0" hangingPunct="0">
              <a:spcBef>
                <a:spcPct val="50000"/>
              </a:spcBef>
            </a:pPr>
            <a:r>
              <a:rPr lang="hr-HR" sz="2400">
                <a:solidFill>
                  <a:srgbClr val="FF3300"/>
                </a:solidFill>
                <a:latin typeface="Times New Roman" pitchFamily="18" charset="0"/>
              </a:rPr>
              <a:t>FSmax = 210 ot/min</a:t>
            </a:r>
          </a:p>
          <a:p>
            <a:pPr eaLnBrk="0" hangingPunct="0">
              <a:spcBef>
                <a:spcPct val="50000"/>
              </a:spcBef>
            </a:pPr>
            <a:r>
              <a:rPr lang="hr-HR" sz="2400">
                <a:solidFill>
                  <a:srgbClr val="FF3300"/>
                </a:solidFill>
                <a:latin typeface="Times New Roman" pitchFamily="18" charset="0"/>
              </a:rPr>
              <a:t>80%VO</a:t>
            </a:r>
            <a:r>
              <a:rPr lang="hr-HR" sz="2400" baseline="-25000">
                <a:solidFill>
                  <a:srgbClr val="FF3300"/>
                </a:solidFill>
                <a:latin typeface="Times New Roman" pitchFamily="18" charset="0"/>
              </a:rPr>
              <a:t>2</a:t>
            </a:r>
            <a:r>
              <a:rPr lang="hr-HR" sz="2400">
                <a:solidFill>
                  <a:srgbClr val="FF3300"/>
                </a:solidFill>
                <a:latin typeface="Times New Roman" pitchFamily="18" charset="0"/>
              </a:rPr>
              <a:t>max = 180 ot/min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ox(out)">
                                      <p:cBhvr>
                                        <p:cTn id="7" dur="500"/>
                                        <p:tgtEl>
                                          <p:spTgt spid="15362"/>
                                        </p:tgtEl>
                                      </p:cBhvr>
                                    </p:animEffect>
                                  </p:childTnLst>
                                  <p:subTnLst>
                                    <p:set>
                                      <p:cBhvr override="childStyle">
                                        <p:cTn dur="1" fill="hold" display="0" masterRel="nextClick" afterEffect="1"/>
                                        <p:tgtEl>
                                          <p:spTgt spid="1536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5363"/>
                                        </p:tgtEl>
                                        <p:attrNameLst>
                                          <p:attrName>style.visibility</p:attrName>
                                        </p:attrNameLst>
                                      </p:cBhvr>
                                      <p:to>
                                        <p:strVal val="visible"/>
                                      </p:to>
                                    </p:set>
                                    <p:anim calcmode="lin" valueType="num">
                                      <p:cBhvr additive="base">
                                        <p:cTn id="12" dur="500" fill="hold"/>
                                        <p:tgtEl>
                                          <p:spTgt spid="15363"/>
                                        </p:tgtEl>
                                        <p:attrNameLst>
                                          <p:attrName>ppt_x</p:attrName>
                                        </p:attrNameLst>
                                      </p:cBhvr>
                                      <p:tavLst>
                                        <p:tav tm="0">
                                          <p:val>
                                            <p:strVal val="0-#ppt_w/2"/>
                                          </p:val>
                                        </p:tav>
                                        <p:tav tm="100000">
                                          <p:val>
                                            <p:strVal val="#ppt_x"/>
                                          </p:val>
                                        </p:tav>
                                      </p:tavLst>
                                    </p:anim>
                                    <p:anim calcmode="lin" valueType="num">
                                      <p:cBhvr additive="base">
                                        <p:cTn id="13" dur="500" fill="hold"/>
                                        <p:tgtEl>
                                          <p:spTgt spid="1536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5364"/>
                                        </p:tgtEl>
                                        <p:attrNameLst>
                                          <p:attrName>style.visibility</p:attrName>
                                        </p:attrNameLst>
                                      </p:cBhvr>
                                      <p:to>
                                        <p:strVal val="visible"/>
                                      </p:to>
                                    </p:set>
                                    <p:animEffect transition="in" filter="box(in)">
                                      <p:cBhvr>
                                        <p:cTn id="18" dur="500"/>
                                        <p:tgtEl>
                                          <p:spTgt spid="1536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365"/>
                                        </p:tgtEl>
                                        <p:attrNameLst>
                                          <p:attrName>style.visibility</p:attrName>
                                        </p:attrNameLst>
                                      </p:cBhvr>
                                      <p:to>
                                        <p:strVal val="visible"/>
                                      </p:to>
                                    </p:set>
                                    <p:animEffect transition="in" filter="blinds(horizontal)">
                                      <p:cBhvr>
                                        <p:cTn id="23"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autoUpdateAnimBg="0"/>
      <p:bldP spid="15364" grpId="0" animBg="1" autoUpdateAnimBg="0"/>
      <p:bldP spid="15365"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AutoShape 2">
            <a:hlinkClick r:id="rId2" action="ppaction://hlinkfile" highlightClick="1"/>
          </p:cNvPr>
          <p:cNvSpPr>
            <a:spLocks noChangeArrowheads="1"/>
          </p:cNvSpPr>
          <p:nvPr/>
        </p:nvSpPr>
        <p:spPr bwMode="auto">
          <a:xfrm>
            <a:off x="6516216" y="1844824"/>
            <a:ext cx="533400" cy="457200"/>
          </a:xfrm>
          <a:prstGeom prst="actionButtonDocument">
            <a:avLst/>
          </a:prstGeom>
          <a:solidFill>
            <a:schemeClr val="accent1"/>
          </a:solidFill>
          <a:ln w="9525">
            <a:solidFill>
              <a:schemeClr val="tx1"/>
            </a:solidFill>
            <a:miter lim="800000"/>
            <a:headEnd/>
            <a:tailEnd/>
          </a:ln>
          <a:effectLst/>
        </p:spPr>
        <p:txBody>
          <a:bodyPr wrap="none" anchor="ctr"/>
          <a:lstStyle/>
          <a:p>
            <a:endParaRPr lang="hr-HR" sz="2400">
              <a:solidFill>
                <a:srgbClr val="000000"/>
              </a:solidFill>
              <a:latin typeface="Times New Roman" pitchFamily="18" charset="0"/>
            </a:endParaRPr>
          </a:p>
        </p:txBody>
      </p:sp>
      <p:sp>
        <p:nvSpPr>
          <p:cNvPr id="100355" name="Text Box 3"/>
          <p:cNvSpPr txBox="1">
            <a:spLocks noChangeArrowheads="1"/>
          </p:cNvSpPr>
          <p:nvPr/>
        </p:nvSpPr>
        <p:spPr bwMode="auto">
          <a:xfrm>
            <a:off x="4211960" y="980728"/>
            <a:ext cx="4686300" cy="457200"/>
          </a:xfrm>
          <a:prstGeom prst="rect">
            <a:avLst/>
          </a:prstGeom>
          <a:noFill/>
          <a:ln w="9525">
            <a:noFill/>
            <a:miter lim="800000"/>
            <a:headEnd/>
            <a:tailEnd/>
          </a:ln>
          <a:effectLst/>
        </p:spPr>
        <p:txBody>
          <a:bodyPr wrap="none">
            <a:spAutoFit/>
          </a:bodyPr>
          <a:lstStyle/>
          <a:p>
            <a:r>
              <a:rPr lang="hr-HR" sz="2400" dirty="0">
                <a:solidFill>
                  <a:srgbClr val="000000"/>
                </a:solidFill>
                <a:latin typeface="Times New Roman" pitchFamily="18" charset="0"/>
              </a:rPr>
              <a:t>Usporedba podataka Fox - Kervonen</a:t>
            </a:r>
            <a:endParaRPr lang="en-GB" sz="2400" dirty="0">
              <a:solidFill>
                <a:srgbClr val="000000"/>
              </a:solidFill>
              <a:latin typeface="Times New Roman" pitchFamily="18" charset="0"/>
            </a:endParaRPr>
          </a:p>
        </p:txBody>
      </p:sp>
      <p:sp>
        <p:nvSpPr>
          <p:cNvPr id="4" name="TextBox 3"/>
          <p:cNvSpPr txBox="1"/>
          <p:nvPr/>
        </p:nvSpPr>
        <p:spPr>
          <a:xfrm>
            <a:off x="827584" y="1916832"/>
            <a:ext cx="2738250" cy="461665"/>
          </a:xfrm>
          <a:prstGeom prst="rect">
            <a:avLst/>
          </a:prstGeom>
          <a:noFill/>
        </p:spPr>
        <p:txBody>
          <a:bodyPr wrap="none" rtlCol="0">
            <a:spAutoFit/>
          </a:bodyPr>
          <a:lstStyle/>
          <a:p>
            <a:r>
              <a:rPr lang="hr-HR" sz="2400" dirty="0">
                <a:solidFill>
                  <a:srgbClr val="000000"/>
                </a:solidFill>
                <a:latin typeface="Times New Roman" pitchFamily="18" charset="0"/>
              </a:rPr>
              <a:t>Formula Kervonena:</a:t>
            </a:r>
          </a:p>
        </p:txBody>
      </p:sp>
      <p:sp>
        <p:nvSpPr>
          <p:cNvPr id="5" name="TextBox 4"/>
          <p:cNvSpPr txBox="1"/>
          <p:nvPr/>
        </p:nvSpPr>
        <p:spPr>
          <a:xfrm>
            <a:off x="899592" y="2852936"/>
            <a:ext cx="5926622" cy="1815882"/>
          </a:xfrm>
          <a:prstGeom prst="rect">
            <a:avLst/>
          </a:prstGeom>
          <a:noFill/>
        </p:spPr>
        <p:txBody>
          <a:bodyPr wrap="square" rtlCol="0">
            <a:spAutoFit/>
          </a:bodyPr>
          <a:lstStyle/>
          <a:p>
            <a:r>
              <a:rPr lang="hr-HR" sz="2400" dirty="0">
                <a:solidFill>
                  <a:srgbClr val="000000"/>
                </a:solidFill>
                <a:latin typeface="Times New Roman" pitchFamily="18" charset="0"/>
              </a:rPr>
              <a:t>FS</a:t>
            </a:r>
            <a:r>
              <a:rPr lang="hr-HR" sz="2400" baseline="-25000" dirty="0">
                <a:solidFill>
                  <a:srgbClr val="000000"/>
                </a:solidFill>
                <a:latin typeface="Times New Roman" pitchFamily="18" charset="0"/>
              </a:rPr>
              <a:t>max</a:t>
            </a:r>
            <a:r>
              <a:rPr lang="hr-HR" sz="2400" dirty="0">
                <a:solidFill>
                  <a:srgbClr val="000000"/>
                </a:solidFill>
                <a:latin typeface="Times New Roman" pitchFamily="18" charset="0"/>
              </a:rPr>
              <a:t> = frekvencija srca maksimalna</a:t>
            </a:r>
          </a:p>
          <a:p>
            <a:r>
              <a:rPr lang="hr-HR" sz="2400" dirty="0">
                <a:solidFill>
                  <a:srgbClr val="000000"/>
                </a:solidFill>
                <a:latin typeface="Times New Roman" pitchFamily="18" charset="0"/>
              </a:rPr>
              <a:t>FS</a:t>
            </a:r>
            <a:r>
              <a:rPr lang="hr-HR" sz="2400" baseline="-25000" dirty="0">
                <a:solidFill>
                  <a:srgbClr val="000000"/>
                </a:solidFill>
                <a:latin typeface="Times New Roman" pitchFamily="18" charset="0"/>
              </a:rPr>
              <a:t>mir</a:t>
            </a:r>
            <a:r>
              <a:rPr lang="hr-HR" sz="2400" dirty="0">
                <a:solidFill>
                  <a:srgbClr val="000000"/>
                </a:solidFill>
                <a:latin typeface="Times New Roman" pitchFamily="18" charset="0"/>
              </a:rPr>
              <a:t> = frekvencija srca u mirovanju</a:t>
            </a:r>
          </a:p>
          <a:p>
            <a:r>
              <a:rPr lang="hr-HR" sz="2400" dirty="0">
                <a:solidFill>
                  <a:srgbClr val="000000"/>
                </a:solidFill>
                <a:latin typeface="Times New Roman" pitchFamily="18" charset="0"/>
              </a:rPr>
              <a:t>FS</a:t>
            </a:r>
            <a:r>
              <a:rPr lang="hr-HR" sz="2400" baseline="-25000" dirty="0">
                <a:solidFill>
                  <a:srgbClr val="000000"/>
                </a:solidFill>
                <a:latin typeface="Times New Roman" pitchFamily="18" charset="0"/>
              </a:rPr>
              <a:t>rez</a:t>
            </a:r>
            <a:r>
              <a:rPr lang="hr-HR" sz="2400" dirty="0">
                <a:solidFill>
                  <a:srgbClr val="000000"/>
                </a:solidFill>
                <a:latin typeface="Times New Roman" pitchFamily="18" charset="0"/>
              </a:rPr>
              <a:t> = rezerva frekvencije srca = FS</a:t>
            </a:r>
            <a:r>
              <a:rPr lang="hr-HR" sz="2400" baseline="-25000" dirty="0">
                <a:solidFill>
                  <a:srgbClr val="000000"/>
                </a:solidFill>
                <a:latin typeface="Times New Roman" pitchFamily="18" charset="0"/>
              </a:rPr>
              <a:t>max </a:t>
            </a:r>
            <a:r>
              <a:rPr lang="hr-HR" sz="2400" dirty="0">
                <a:solidFill>
                  <a:srgbClr val="000000"/>
                </a:solidFill>
                <a:latin typeface="Times New Roman" pitchFamily="18" charset="0"/>
              </a:rPr>
              <a:t>– Fs</a:t>
            </a:r>
            <a:r>
              <a:rPr lang="hr-HR" sz="2400" baseline="-25000" dirty="0">
                <a:solidFill>
                  <a:srgbClr val="000000"/>
                </a:solidFill>
                <a:latin typeface="Times New Roman" pitchFamily="18" charset="0"/>
              </a:rPr>
              <a:t>mir</a:t>
            </a:r>
          </a:p>
          <a:p>
            <a:endParaRPr lang="hr-HR" sz="2400" baseline="-25000" dirty="0">
              <a:solidFill>
                <a:srgbClr val="000000"/>
              </a:solidFill>
              <a:latin typeface="Times New Roman" pitchFamily="18" charset="0"/>
            </a:endParaRPr>
          </a:p>
          <a:p>
            <a:r>
              <a:rPr lang="hr-HR" sz="2400" dirty="0">
                <a:solidFill>
                  <a:srgbClr val="000000"/>
                </a:solidFill>
                <a:latin typeface="Times New Roman" pitchFamily="18" charset="0"/>
              </a:rPr>
              <a:t>FS </a:t>
            </a:r>
            <a:r>
              <a:rPr lang="hr-HR" sz="2400" baseline="-25000" dirty="0">
                <a:solidFill>
                  <a:srgbClr val="000000"/>
                </a:solidFill>
                <a:latin typeface="Times New Roman" pitchFamily="18" charset="0"/>
              </a:rPr>
              <a:t>%VO2max </a:t>
            </a:r>
            <a:r>
              <a:rPr lang="hr-HR" sz="2400" dirty="0">
                <a:solidFill>
                  <a:srgbClr val="000000"/>
                </a:solidFill>
                <a:latin typeface="Times New Roman" pitchFamily="18" charset="0"/>
              </a:rPr>
              <a:t>= % FS</a:t>
            </a:r>
            <a:r>
              <a:rPr lang="hr-HR" sz="2400" baseline="-25000" dirty="0">
                <a:solidFill>
                  <a:srgbClr val="000000"/>
                </a:solidFill>
                <a:latin typeface="Times New Roman" pitchFamily="18" charset="0"/>
              </a:rPr>
              <a:t>rez</a:t>
            </a:r>
            <a:r>
              <a:rPr lang="hr-HR" sz="2400" dirty="0">
                <a:solidFill>
                  <a:srgbClr val="000000"/>
                </a:solidFill>
                <a:latin typeface="Times New Roman" pitchFamily="18" charset="0"/>
              </a:rPr>
              <a:t> + FS</a:t>
            </a:r>
            <a:r>
              <a:rPr lang="hr-HR" sz="2400" baseline="-25000" dirty="0">
                <a:solidFill>
                  <a:srgbClr val="000000"/>
                </a:solidFill>
                <a:latin typeface="Times New Roman" pitchFamily="18" charset="0"/>
              </a:rPr>
              <a:t>mir</a:t>
            </a:r>
          </a:p>
        </p:txBody>
      </p:sp>
      <p:sp>
        <p:nvSpPr>
          <p:cNvPr id="6" name="TextBox 5"/>
          <p:cNvSpPr txBox="1"/>
          <p:nvPr/>
        </p:nvSpPr>
        <p:spPr>
          <a:xfrm>
            <a:off x="971600" y="4941168"/>
            <a:ext cx="4392488" cy="1569660"/>
          </a:xfrm>
          <a:prstGeom prst="rect">
            <a:avLst/>
          </a:prstGeom>
          <a:noFill/>
        </p:spPr>
        <p:txBody>
          <a:bodyPr wrap="square" rtlCol="0">
            <a:spAutoFit/>
          </a:bodyPr>
          <a:lstStyle/>
          <a:p>
            <a:r>
              <a:rPr lang="hr-HR" sz="2400" dirty="0">
                <a:solidFill>
                  <a:srgbClr val="000000"/>
                </a:solidFill>
                <a:latin typeface="Times New Roman" pitchFamily="18" charset="0"/>
              </a:rPr>
              <a:t>FS</a:t>
            </a:r>
            <a:r>
              <a:rPr lang="hr-HR" sz="2400" baseline="-25000" dirty="0">
                <a:solidFill>
                  <a:srgbClr val="000000"/>
                </a:solidFill>
                <a:latin typeface="Times New Roman" pitchFamily="18" charset="0"/>
              </a:rPr>
              <a:t>max</a:t>
            </a:r>
            <a:r>
              <a:rPr lang="hr-HR" sz="2400" dirty="0">
                <a:solidFill>
                  <a:srgbClr val="000000"/>
                </a:solidFill>
                <a:latin typeface="Times New Roman" pitchFamily="18" charset="0"/>
              </a:rPr>
              <a:t> =  210</a:t>
            </a:r>
          </a:p>
          <a:p>
            <a:r>
              <a:rPr lang="hr-HR" sz="2400" dirty="0">
                <a:solidFill>
                  <a:srgbClr val="000000"/>
                </a:solidFill>
                <a:latin typeface="Times New Roman" pitchFamily="18" charset="0"/>
              </a:rPr>
              <a:t>FS</a:t>
            </a:r>
            <a:r>
              <a:rPr lang="hr-HR" sz="2400" baseline="-25000" dirty="0">
                <a:solidFill>
                  <a:srgbClr val="000000"/>
                </a:solidFill>
                <a:latin typeface="Times New Roman" pitchFamily="18" charset="0"/>
              </a:rPr>
              <a:t>mir</a:t>
            </a:r>
            <a:r>
              <a:rPr lang="hr-HR" sz="2400" dirty="0">
                <a:solidFill>
                  <a:srgbClr val="000000"/>
                </a:solidFill>
                <a:latin typeface="Times New Roman" pitchFamily="18" charset="0"/>
              </a:rPr>
              <a:t>  =    60</a:t>
            </a:r>
          </a:p>
          <a:p>
            <a:r>
              <a:rPr lang="hr-HR" sz="2400" dirty="0">
                <a:solidFill>
                  <a:srgbClr val="000000"/>
                </a:solidFill>
                <a:latin typeface="Times New Roman" pitchFamily="18" charset="0"/>
              </a:rPr>
              <a:t>FS</a:t>
            </a:r>
            <a:r>
              <a:rPr lang="hr-HR" sz="2400" baseline="-25000" dirty="0">
                <a:solidFill>
                  <a:srgbClr val="000000"/>
                </a:solidFill>
                <a:latin typeface="Times New Roman" pitchFamily="18" charset="0"/>
              </a:rPr>
              <a:t>rez</a:t>
            </a:r>
            <a:r>
              <a:rPr lang="hr-HR" sz="2400" dirty="0">
                <a:solidFill>
                  <a:srgbClr val="000000"/>
                </a:solidFill>
                <a:latin typeface="Times New Roman" pitchFamily="18" charset="0"/>
              </a:rPr>
              <a:t>  =  150</a:t>
            </a:r>
          </a:p>
          <a:p>
            <a:r>
              <a:rPr lang="hr-HR" sz="2400" dirty="0">
                <a:solidFill>
                  <a:srgbClr val="000000"/>
                </a:solidFill>
                <a:latin typeface="Times New Roman" pitchFamily="18" charset="0"/>
              </a:rPr>
              <a:t>FS</a:t>
            </a:r>
            <a:r>
              <a:rPr lang="hr-HR" sz="2400" baseline="-25000" dirty="0">
                <a:solidFill>
                  <a:srgbClr val="000000"/>
                </a:solidFill>
                <a:latin typeface="Times New Roman" pitchFamily="18" charset="0"/>
              </a:rPr>
              <a:t>80%VO2max</a:t>
            </a:r>
            <a:r>
              <a:rPr lang="hr-HR" sz="2400" dirty="0">
                <a:solidFill>
                  <a:srgbClr val="000000"/>
                </a:solidFill>
                <a:latin typeface="Times New Roman" pitchFamily="18" charset="0"/>
              </a:rPr>
              <a:t> = 120 + 60 = 180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0355"/>
                                        </p:tgtEl>
                                        <p:attrNameLst>
                                          <p:attrName>style.visibility</p:attrName>
                                        </p:attrNameLst>
                                      </p:cBhvr>
                                      <p:to>
                                        <p:strVal val="visible"/>
                                      </p:to>
                                    </p:set>
                                    <p:animEffect transition="in" filter="diamond(in)">
                                      <p:cBhvr>
                                        <p:cTn id="12" dur="2000"/>
                                        <p:tgtEl>
                                          <p:spTgt spid="100355"/>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00354"/>
                                        </p:tgtEl>
                                        <p:attrNameLst>
                                          <p:attrName>style.visibility</p:attrName>
                                        </p:attrNameLst>
                                      </p:cBhvr>
                                      <p:to>
                                        <p:strVal val="visible"/>
                                      </p:to>
                                    </p:set>
                                    <p:animEffect transition="in" filter="box(in)">
                                      <p:cBhvr>
                                        <p:cTn id="15" dur="500"/>
                                        <p:tgtEl>
                                          <p:spTgt spid="100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nimBg="1"/>
      <p:bldP spid="100355" grpId="0"/>
      <p:bldP spid="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p:cNvPicPr>
            <a:picLocks noChangeAspect="1" noChangeArrowheads="1"/>
          </p:cNvPicPr>
          <p:nvPr/>
        </p:nvPicPr>
        <p:blipFill>
          <a:blip r:embed="rId2" cstate="print"/>
          <a:srcRect/>
          <a:stretch>
            <a:fillRect/>
          </a:stretch>
        </p:blipFill>
        <p:spPr bwMode="auto">
          <a:xfrm>
            <a:off x="0" y="692696"/>
            <a:ext cx="9144000" cy="5661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p:cNvPicPr>
            <a:picLocks noChangeAspect="1" noChangeArrowheads="1"/>
          </p:cNvPicPr>
          <p:nvPr/>
        </p:nvPicPr>
        <p:blipFill>
          <a:blip r:embed="rId2" cstate="print"/>
          <a:srcRect/>
          <a:stretch>
            <a:fillRect/>
          </a:stretch>
        </p:blipFill>
        <p:spPr bwMode="auto">
          <a:xfrm>
            <a:off x="0" y="1200150"/>
            <a:ext cx="9052560" cy="5657850"/>
          </a:xfrm>
          <a:prstGeom prst="rect">
            <a:avLst/>
          </a:prstGeom>
          <a:noFill/>
          <a:ln w="9525">
            <a:noFill/>
            <a:miter lim="800000"/>
            <a:headEnd/>
            <a:tailEnd/>
          </a:ln>
        </p:spPr>
      </p:pic>
      <p:sp>
        <p:nvSpPr>
          <p:cNvPr id="3" name="TextBox 2"/>
          <p:cNvSpPr txBox="1"/>
          <p:nvPr/>
        </p:nvSpPr>
        <p:spPr>
          <a:xfrm>
            <a:off x="2123728" y="476672"/>
            <a:ext cx="4211960" cy="307777"/>
          </a:xfrm>
          <a:prstGeom prst="rect">
            <a:avLst/>
          </a:prstGeom>
          <a:solidFill>
            <a:srgbClr val="FFFF99"/>
          </a:solidFill>
        </p:spPr>
        <p:txBody>
          <a:bodyPr wrap="square" rtlCol="0">
            <a:spAutoFit/>
          </a:bodyPr>
          <a:lstStyle/>
          <a:p>
            <a:r>
              <a:rPr lang="hr-HR" sz="1400" dirty="0">
                <a:solidFill>
                  <a:srgbClr val="000000"/>
                </a:solidFill>
                <a:latin typeface="Times New Roman" pitchFamily="18" charset="0"/>
                <a:hlinkClick r:id="rId3"/>
              </a:rPr>
              <a:t>http://www.movescount.com/moves/move24007659</a:t>
            </a:r>
            <a:endParaRPr lang="hr-HR" sz="1400" dirty="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2"/>
          <p:cNvPicPr>
            <a:picLocks noChangeAspect="1" noChangeArrowheads="1"/>
          </p:cNvPicPr>
          <p:nvPr/>
        </p:nvPicPr>
        <p:blipFill>
          <a:blip r:embed="rId2" cstate="print"/>
          <a:srcRect/>
          <a:stretch>
            <a:fillRect/>
          </a:stretch>
        </p:blipFill>
        <p:spPr bwMode="auto">
          <a:xfrm>
            <a:off x="0" y="764704"/>
            <a:ext cx="9144000" cy="565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125955" name="Rectangle 3"/>
          <p:cNvSpPr>
            <a:spLocks noGrp="1" noChangeArrowheads="1"/>
          </p:cNvSpPr>
          <p:nvPr>
            <p:ph type="title"/>
          </p:nvPr>
        </p:nvSpPr>
        <p:spPr>
          <a:xfrm>
            <a:off x="457200" y="304800"/>
            <a:ext cx="7772400" cy="1143000"/>
          </a:xfrm>
        </p:spPr>
        <p:txBody>
          <a:bodyPr/>
          <a:lstStyle/>
          <a:p>
            <a:r>
              <a:rPr lang="en-GB" sz="3200" i="1">
                <a:solidFill>
                  <a:srgbClr val="FF3300"/>
                </a:solidFill>
                <a:effectLst>
                  <a:outerShdw blurRad="38100" dist="38100" dir="2700000" algn="tl">
                    <a:srgbClr val="000000"/>
                  </a:outerShdw>
                </a:effectLst>
              </a:rPr>
              <a:t>Kontrola treninga po pulsu i laktatima</a:t>
            </a:r>
            <a:endParaRPr lang="en-GB"/>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endParaRPr lang="sr-Latn-CS"/>
          </a:p>
        </p:txBody>
      </p:sp>
      <p:pic>
        <p:nvPicPr>
          <p:cNvPr id="128003" name="Picture 3"/>
          <p:cNvPicPr>
            <a:picLocks noChangeAspect="1" noChangeArrowheads="1"/>
          </p:cNvPicPr>
          <p:nvPr/>
        </p:nvPicPr>
        <p:blipFill>
          <a:blip r:embed="rId3" cstate="print"/>
          <a:srcRect/>
          <a:stretch>
            <a:fillRect/>
          </a:stretch>
        </p:blipFill>
        <p:spPr bwMode="auto">
          <a:xfrm>
            <a:off x="0" y="6350"/>
            <a:ext cx="9144000" cy="6851650"/>
          </a:xfrm>
          <a:prstGeom prst="rect">
            <a:avLst/>
          </a:prstGeom>
          <a:noFill/>
          <a:ln w="9525">
            <a:noFill/>
            <a:miter lim="800000"/>
            <a:headEnd/>
            <a:tailEnd/>
          </a:ln>
          <a:effectLst/>
        </p:spPr>
      </p:pic>
      <p:pic>
        <p:nvPicPr>
          <p:cNvPr id="128004" name="PetraMartić_0702_01.mpg">
            <a:hlinkClick r:id="" action="ppaction://media"/>
          </p:cNvPr>
          <p:cNvPicPr>
            <a:picLocks noRot="1" noChangeAspect="1" noChangeArrowheads="1"/>
          </p:cNvPicPr>
          <p:nvPr>
            <a:videoFile r:link="rId1"/>
          </p:nvPr>
        </p:nvPicPr>
        <p:blipFill>
          <a:blip r:embed="rId4" cstate="print"/>
          <a:srcRect/>
          <a:stretch>
            <a:fillRect/>
          </a:stretch>
        </p:blipFill>
        <p:spPr bwMode="auto">
          <a:xfrm>
            <a:off x="3962400" y="1447800"/>
            <a:ext cx="4191000" cy="3295650"/>
          </a:xfrm>
          <a:prstGeom prst="rect">
            <a:avLst/>
          </a:prstGeom>
          <a:noFill/>
        </p:spPr>
      </p:pic>
      <p:sp>
        <p:nvSpPr>
          <p:cNvPr id="128005" name="Line 5"/>
          <p:cNvSpPr>
            <a:spLocks noChangeShapeType="1"/>
          </p:cNvSpPr>
          <p:nvPr/>
        </p:nvSpPr>
        <p:spPr bwMode="auto">
          <a:xfrm flipV="1">
            <a:off x="1524000" y="3657600"/>
            <a:ext cx="2209800" cy="914400"/>
          </a:xfrm>
          <a:prstGeom prst="line">
            <a:avLst/>
          </a:prstGeom>
          <a:noFill/>
          <a:ln w="9525">
            <a:solidFill>
              <a:schemeClr val="tx1"/>
            </a:solidFill>
            <a:round/>
            <a:headEnd type="stealth" w="sm" len="lg"/>
            <a:tailEnd type="stealth" w="sm" len="lg"/>
          </a:ln>
          <a:effectLst/>
        </p:spPr>
        <p:txBody>
          <a:bodyPr wrap="none" anchor="ctr"/>
          <a:lstStyle/>
          <a:p>
            <a:endParaRPr lang="hr-HR" sz="2400">
              <a:solidFill>
                <a:srgbClr val="000000"/>
              </a:solidFill>
              <a:latin typeface="Times New Roman" pitchFamily="18" charset="0"/>
            </a:endParaRPr>
          </a:p>
        </p:txBody>
      </p:sp>
      <p:sp>
        <p:nvSpPr>
          <p:cNvPr id="128006" name="Text Box 6"/>
          <p:cNvSpPr txBox="1">
            <a:spLocks noChangeArrowheads="1"/>
          </p:cNvSpPr>
          <p:nvPr/>
        </p:nvSpPr>
        <p:spPr bwMode="auto">
          <a:xfrm>
            <a:off x="2498725" y="3546475"/>
            <a:ext cx="336550" cy="457200"/>
          </a:xfrm>
          <a:prstGeom prst="rect">
            <a:avLst/>
          </a:prstGeom>
          <a:noFill/>
          <a:ln w="9525">
            <a:noFill/>
            <a:miter lim="800000"/>
            <a:headEnd/>
            <a:tailEnd/>
          </a:ln>
          <a:effectLst/>
        </p:spPr>
        <p:txBody>
          <a:bodyPr wrap="none">
            <a:spAutoFit/>
          </a:bodyPr>
          <a:lstStyle/>
          <a:p>
            <a:pPr eaLnBrk="0" hangingPunct="0"/>
            <a:r>
              <a:rPr lang="en-GB" sz="2400">
                <a:solidFill>
                  <a:srgbClr val="000000"/>
                </a:solidFill>
                <a:latin typeface="Times New Roman" pitchFamily="18"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8005"/>
                                        </p:tgtEl>
                                        <p:attrNameLst>
                                          <p:attrName>style.visibility</p:attrName>
                                        </p:attrNameLst>
                                      </p:cBhvr>
                                      <p:to>
                                        <p:strVal val="visible"/>
                                      </p:to>
                                    </p:set>
                                    <p:anim calcmode="lin" valueType="num">
                                      <p:cBhvr additive="base">
                                        <p:cTn id="7" dur="500" fill="hold"/>
                                        <p:tgtEl>
                                          <p:spTgt spid="128005"/>
                                        </p:tgtEl>
                                        <p:attrNameLst>
                                          <p:attrName>ppt_x</p:attrName>
                                        </p:attrNameLst>
                                      </p:cBhvr>
                                      <p:tavLst>
                                        <p:tav tm="0">
                                          <p:val>
                                            <p:strVal val="0-#ppt_w/2"/>
                                          </p:val>
                                        </p:tav>
                                        <p:tav tm="100000">
                                          <p:val>
                                            <p:strVal val="#ppt_x"/>
                                          </p:val>
                                        </p:tav>
                                      </p:tavLst>
                                    </p:anim>
                                    <p:anim calcmode="lin" valueType="num">
                                      <p:cBhvr additive="base">
                                        <p:cTn id="8" dur="500" fill="hold"/>
                                        <p:tgtEl>
                                          <p:spTgt spid="12800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28006"/>
                                        </p:tgtEl>
                                        <p:attrNameLst>
                                          <p:attrName>style.visibility</p:attrName>
                                        </p:attrNameLst>
                                      </p:cBhvr>
                                      <p:to>
                                        <p:strVal val="visible"/>
                                      </p:to>
                                    </p:se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128004"/>
                                        </p:tgtEl>
                                        <p:attrNameLst>
                                          <p:attrName>style.visibility</p:attrName>
                                        </p:attrNameLst>
                                      </p:cBhvr>
                                      <p:to>
                                        <p:strVal val="visible"/>
                                      </p:to>
                                    </p:set>
                                    <p:animEffect transition="in" filter="box(out)">
                                      <p:cBhvr>
                                        <p:cTn id="15" dur="500"/>
                                        <p:tgtEl>
                                          <p:spTgt spid="128004"/>
                                        </p:tgtEl>
                                      </p:cBhvr>
                                    </p:animEffect>
                                  </p:childTnLst>
                                </p:cTn>
                              </p:par>
                            </p:childTnLst>
                          </p:cTn>
                        </p:par>
                        <p:par>
                          <p:cTn id="16" fill="hold">
                            <p:stCondLst>
                              <p:cond delay="1500"/>
                            </p:stCondLst>
                            <p:childTnLst>
                              <p:par>
                                <p:cTn id="17" presetID="1" presetClass="mediacall" presetSubtype="0" fill="hold" nodeType="afterEffect">
                                  <p:stCondLst>
                                    <p:cond delay="0"/>
                                  </p:stCondLst>
                                  <p:childTnLst>
                                    <p:cmd type="call" cmd="playFrom(0.0)">
                                      <p:cBhvr>
                                        <p:cTn id="18" dur="1" fill="hold"/>
                                        <p:tgtEl>
                                          <p:spTgt spid="12800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9" fill="hold" display="0">
                  <p:stCondLst>
                    <p:cond delay="indefinite"/>
                  </p:stCondLst>
                  <p:endCondLst>
                    <p:cond evt="onPrev" delay="0">
                      <p:tgtEl>
                        <p:sldTgt/>
                      </p:tgtEl>
                    </p:cond>
                  </p:endCondLst>
                </p:cTn>
                <p:tgtEl>
                  <p:spTgt spid="128004"/>
                </p:tgtEl>
              </p:cMediaNode>
            </p:video>
            <p:seq concurrent="1" nextAc="seek">
              <p:cTn id="20" restart="whenNotActive" fill="hold" evtFilter="cancelBubble" nodeType="interactiveSeq">
                <p:stCondLst>
                  <p:cond evt="onClick" delay="0">
                    <p:tgtEl>
                      <p:spTgt spid="128004"/>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128004"/>
                                        </p:tgtEl>
                                      </p:cBhvr>
                                    </p:cmd>
                                  </p:childTnLst>
                                </p:cTn>
                              </p:par>
                            </p:childTnLst>
                          </p:cTn>
                        </p:par>
                      </p:childTnLst>
                    </p:cTn>
                  </p:par>
                </p:childTnLst>
              </p:cTn>
              <p:nextCondLst>
                <p:cond evt="onClick" delay="0">
                  <p:tgtEl>
                    <p:spTgt spid="128004"/>
                  </p:tgtEl>
                </p:cond>
              </p:nextCondLst>
            </p:seq>
          </p:childTnLst>
        </p:cTn>
      </p:par>
    </p:tnLst>
    <p:bldLst>
      <p:bldP spid="128005" grpId="0" animBg="1"/>
      <p:bldP spid="128006"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5" name="Picture 3" descr="D:\Kongres_Zagreb _prehrana\Pomoćni folder\Maroh 002.jpg"/>
          <p:cNvPicPr>
            <a:picLocks noChangeAspect="1" noChangeArrowheads="1"/>
          </p:cNvPicPr>
          <p:nvPr/>
        </p:nvPicPr>
        <p:blipFill>
          <a:blip r:embed="rId2" cstate="print"/>
          <a:srcRect/>
          <a:stretch>
            <a:fillRect/>
          </a:stretch>
        </p:blipFill>
        <p:spPr bwMode="auto">
          <a:xfrm>
            <a:off x="533400" y="533400"/>
            <a:ext cx="5486400" cy="4113213"/>
          </a:xfrm>
          <a:prstGeom prst="rect">
            <a:avLst/>
          </a:prstGeom>
          <a:noFill/>
        </p:spPr>
      </p:pic>
      <p:sp>
        <p:nvSpPr>
          <p:cNvPr id="146436" name="AutoShape 4">
            <a:hlinkClick r:id="rId3" action="ppaction://hlinkfile" highlightClick="1"/>
          </p:cNvPr>
          <p:cNvSpPr>
            <a:spLocks noChangeArrowheads="1"/>
          </p:cNvSpPr>
          <p:nvPr/>
        </p:nvSpPr>
        <p:spPr bwMode="auto">
          <a:xfrm>
            <a:off x="7467600" y="990600"/>
            <a:ext cx="609600" cy="381000"/>
          </a:xfrm>
          <a:prstGeom prst="actionButtonDocument">
            <a:avLst/>
          </a:prstGeom>
          <a:solidFill>
            <a:schemeClr val="accent1"/>
          </a:solidFill>
          <a:ln w="9525">
            <a:solidFill>
              <a:schemeClr val="tx1"/>
            </a:solidFill>
            <a:miter lim="800000"/>
            <a:headEnd/>
            <a:tailEnd/>
          </a:ln>
          <a:effectLst/>
        </p:spPr>
        <p:txBody>
          <a:bodyPr wrap="none" anchor="ctr"/>
          <a:lstStyle/>
          <a:p>
            <a:endParaRPr lang="hr-HR" sz="240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03350" y="260350"/>
            <a:ext cx="7313613" cy="1143000"/>
          </a:xfrm>
        </p:spPr>
        <p:txBody>
          <a:bodyPr/>
          <a:lstStyle/>
          <a:p>
            <a:r>
              <a:rPr lang="hr-HR" sz="2400" smtClean="0"/>
              <a:t>Trening s opterećenjem kod djece i mladih sportaša</a:t>
            </a:r>
            <a:br>
              <a:rPr lang="hr-HR" sz="2400" smtClean="0"/>
            </a:br>
            <a:r>
              <a:rPr lang="hr-HR" sz="3200" smtClean="0"/>
              <a:t>					</a:t>
            </a:r>
            <a:r>
              <a:rPr lang="hr-HR" sz="3200" b="1" smtClean="0"/>
              <a:t>Zašto “DA”?</a:t>
            </a:r>
          </a:p>
        </p:txBody>
      </p:sp>
      <p:sp>
        <p:nvSpPr>
          <p:cNvPr id="11267" name="Rectangle 133"/>
          <p:cNvSpPr>
            <a:spLocks noChangeArrowheads="1"/>
          </p:cNvSpPr>
          <p:nvPr/>
        </p:nvSpPr>
        <p:spPr bwMode="auto">
          <a:xfrm>
            <a:off x="1624013" y="4214813"/>
            <a:ext cx="184150" cy="503237"/>
          </a:xfrm>
          <a:prstGeom prst="rect">
            <a:avLst/>
          </a:prstGeom>
          <a:noFill/>
          <a:ln w="9525">
            <a:noFill/>
            <a:miter lim="800000"/>
            <a:headEnd/>
            <a:tailEnd/>
          </a:ln>
          <a:effectLst/>
        </p:spPr>
        <p:txBody>
          <a:bodyPr wrap="none" anchor="ctr">
            <a:spAutoFit/>
          </a:bodyPr>
          <a:lstStyle/>
          <a:p>
            <a:r>
              <a:rPr lang="hr-HR" sz="900"/>
              <a:t/>
            </a:r>
            <a:br>
              <a:rPr lang="hr-HR" sz="900"/>
            </a:br>
            <a:endParaRPr lang="hr-HR">
              <a:latin typeface="Arial" charset="0"/>
            </a:endParaRPr>
          </a:p>
        </p:txBody>
      </p:sp>
      <p:sp>
        <p:nvSpPr>
          <p:cNvPr id="11268" name="Rectangle 139"/>
          <p:cNvSpPr>
            <a:spLocks noChangeArrowheads="1"/>
          </p:cNvSpPr>
          <p:nvPr/>
        </p:nvSpPr>
        <p:spPr bwMode="auto">
          <a:xfrm>
            <a:off x="0" y="2414588"/>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1269" name="Object 138"/>
          <p:cNvGraphicFramePr>
            <a:graphicFrameLocks noChangeAspect="1"/>
          </p:cNvGraphicFramePr>
          <p:nvPr/>
        </p:nvGraphicFramePr>
        <p:xfrm>
          <a:off x="539750" y="1700213"/>
          <a:ext cx="8345488" cy="4497387"/>
        </p:xfrm>
        <a:graphic>
          <a:graphicData uri="http://schemas.openxmlformats.org/presentationml/2006/ole">
            <p:oleObj spid="_x0000_s11269" name="Chart" r:id="rId3" imgW="3873260" imgH="2027277" progId="MSGraph.Chart.8">
              <p:embed/>
            </p:oleObj>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cstate="print"/>
          <a:srcRect/>
          <a:stretch>
            <a:fillRect/>
          </a:stretch>
        </p:blipFill>
        <p:spPr bwMode="auto">
          <a:xfrm>
            <a:off x="0" y="0"/>
            <a:ext cx="9144000" cy="61722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p:cNvPicPr>
            <a:picLocks noChangeAspect="1" noChangeArrowheads="1"/>
          </p:cNvPicPr>
          <p:nvPr/>
        </p:nvPicPr>
        <p:blipFill>
          <a:blip r:embed="rId2" cstate="print"/>
          <a:srcRect/>
          <a:stretch>
            <a:fillRect/>
          </a:stretch>
        </p:blipFill>
        <p:spPr bwMode="auto">
          <a:xfrm>
            <a:off x="0" y="533400"/>
            <a:ext cx="9144000" cy="6326188"/>
          </a:xfrm>
          <a:prstGeom prst="rect">
            <a:avLst/>
          </a:prstGeom>
          <a:noFill/>
          <a:ln w="9525">
            <a:noFill/>
            <a:miter lim="800000"/>
            <a:headEnd/>
            <a:tailEnd/>
          </a:ln>
          <a:effectLst/>
        </p:spPr>
      </p:pic>
      <p:sp>
        <p:nvSpPr>
          <p:cNvPr id="147459" name="Text Box 3"/>
          <p:cNvSpPr txBox="1">
            <a:spLocks noChangeArrowheads="1"/>
          </p:cNvSpPr>
          <p:nvPr/>
        </p:nvSpPr>
        <p:spPr bwMode="auto">
          <a:xfrm>
            <a:off x="1371600" y="228600"/>
            <a:ext cx="5354638" cy="457200"/>
          </a:xfrm>
          <a:prstGeom prst="rect">
            <a:avLst/>
          </a:prstGeom>
          <a:noFill/>
          <a:ln w="9525">
            <a:noFill/>
            <a:miter lim="800000"/>
            <a:headEnd/>
            <a:tailEnd/>
          </a:ln>
          <a:effectLst/>
        </p:spPr>
        <p:txBody>
          <a:bodyPr wrap="none">
            <a:spAutoFit/>
          </a:bodyPr>
          <a:lstStyle/>
          <a:p>
            <a:r>
              <a:rPr lang="hr-HR" sz="2400">
                <a:solidFill>
                  <a:srgbClr val="000000"/>
                </a:solidFill>
                <a:latin typeface="Times New Roman" pitchFamily="18" charset="0"/>
              </a:rPr>
              <a:t>Distribucija frekvencije srca tijekom meća</a:t>
            </a:r>
            <a:endParaRPr lang="en-GB" sz="240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176" name="Object 0"/>
          <p:cNvGraphicFramePr>
            <a:graphicFrameLocks noChangeAspect="1"/>
          </p:cNvGraphicFramePr>
          <p:nvPr/>
        </p:nvGraphicFramePr>
        <p:xfrm>
          <a:off x="100013" y="47625"/>
          <a:ext cx="8943975" cy="6762750"/>
        </p:xfrm>
        <a:graphic>
          <a:graphicData uri="http://schemas.openxmlformats.org/presentationml/2006/ole">
            <p:oleObj spid="_x0000_s35842" name="Worksheet" r:id="rId3" imgW="10732680" imgH="7987680" progId="Excel.Sheet.8">
              <p:embed/>
            </p:oleObj>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3555" name="Text Box 3"/>
          <p:cNvSpPr txBox="1">
            <a:spLocks noChangeArrowheads="1"/>
          </p:cNvSpPr>
          <p:nvPr/>
        </p:nvSpPr>
        <p:spPr bwMode="auto">
          <a:xfrm>
            <a:off x="1066800" y="609600"/>
            <a:ext cx="6373813" cy="396875"/>
          </a:xfrm>
          <a:prstGeom prst="rect">
            <a:avLst/>
          </a:prstGeom>
          <a:noFill/>
          <a:ln w="9525">
            <a:noFill/>
            <a:miter lim="800000"/>
            <a:headEnd/>
            <a:tailEnd/>
          </a:ln>
          <a:effectLst/>
        </p:spPr>
        <p:txBody>
          <a:bodyPr wrap="none">
            <a:spAutoFit/>
          </a:bodyPr>
          <a:lstStyle/>
          <a:p>
            <a:r>
              <a:rPr lang="hr-HR" sz="2000">
                <a:solidFill>
                  <a:srgbClr val="000000"/>
                </a:solidFill>
                <a:latin typeface="Times New Roman" pitchFamily="18" charset="0"/>
              </a:rPr>
              <a:t>Graf frekvencije srca tijekom cjelodnevnog boravka na moru</a:t>
            </a:r>
            <a:endParaRPr lang="en-GB" sz="2000">
              <a:solidFill>
                <a:srgbClr val="000000"/>
              </a:solidFill>
              <a:latin typeface="Times New Roman" pitchFamily="18" charset="0"/>
            </a:endParaRPr>
          </a:p>
        </p:txBody>
      </p:sp>
      <p:sp>
        <p:nvSpPr>
          <p:cNvPr id="23556" name="AutoShape 4"/>
          <p:cNvSpPr>
            <a:spLocks noChangeArrowheads="1"/>
          </p:cNvSpPr>
          <p:nvPr/>
        </p:nvSpPr>
        <p:spPr bwMode="auto">
          <a:xfrm>
            <a:off x="7696200" y="457200"/>
            <a:ext cx="914400" cy="609600"/>
          </a:xfrm>
          <a:prstGeom prst="cloudCallout">
            <a:avLst>
              <a:gd name="adj1" fmla="val -75176"/>
              <a:gd name="adj2" fmla="val 34116"/>
            </a:avLst>
          </a:prstGeom>
          <a:solidFill>
            <a:srgbClr val="FFFF00"/>
          </a:solidFill>
          <a:ln w="9525">
            <a:solidFill>
              <a:srgbClr val="FF0000"/>
            </a:solidFill>
            <a:round/>
            <a:headEnd/>
            <a:tailEnd/>
          </a:ln>
          <a:effectLst/>
        </p:spPr>
        <p:txBody>
          <a:bodyPr/>
          <a:lstStyle/>
          <a:p>
            <a:pPr algn="ctr">
              <a:lnSpc>
                <a:spcPct val="80000"/>
              </a:lnSpc>
            </a:pPr>
            <a:r>
              <a:rPr lang="hr-HR" sz="1600" u="sng">
                <a:solidFill>
                  <a:srgbClr val="000000"/>
                </a:solidFill>
                <a:effectLst>
                  <a:outerShdw blurRad="38100" dist="38100" dir="2700000" algn="tl">
                    <a:srgbClr val="FFFFFF"/>
                  </a:outerShdw>
                </a:effectLst>
                <a:latin typeface="Times New Roman" pitchFamily="18" charset="0"/>
              </a:rPr>
              <a:t>192</a:t>
            </a:r>
          </a:p>
          <a:p>
            <a:pPr algn="ctr">
              <a:lnSpc>
                <a:spcPct val="80000"/>
              </a:lnSpc>
            </a:pPr>
            <a:r>
              <a:rPr lang="hr-HR" sz="1600">
                <a:solidFill>
                  <a:srgbClr val="000000"/>
                </a:solidFill>
                <a:effectLst>
                  <a:outerShdw blurRad="38100" dist="38100" dir="2700000" algn="tl">
                    <a:srgbClr val="FFFFFF"/>
                  </a:outerShdw>
                </a:effectLst>
                <a:latin typeface="Times New Roman" pitchFamily="18" charset="0"/>
              </a:rPr>
              <a:t>186</a:t>
            </a:r>
            <a:endParaRPr lang="en-GB" sz="1600">
              <a:solidFill>
                <a:srgbClr val="000000"/>
              </a:solidFill>
              <a:effectLst>
                <a:outerShdw blurRad="38100" dist="38100" dir="2700000" algn="tl">
                  <a:srgbClr val="FFFFFF"/>
                </a:outerShdw>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355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355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7" presetClass="entr" presetSubtype="8" fill="hold" grpId="0" nodeType="clickEffect">
                                  <p:stCondLst>
                                    <p:cond delay="0"/>
                                  </p:stCondLst>
                                  <p:childTnLst>
                                    <p:set>
                                      <p:cBhvr>
                                        <p:cTn id="13" dur="1" fill="hold">
                                          <p:stCondLst>
                                            <p:cond delay="0"/>
                                          </p:stCondLst>
                                        </p:cTn>
                                        <p:tgtEl>
                                          <p:spTgt spid="23556"/>
                                        </p:tgtEl>
                                        <p:attrNameLst>
                                          <p:attrName>style.visibility</p:attrName>
                                        </p:attrNameLst>
                                      </p:cBhvr>
                                      <p:to>
                                        <p:strVal val="visible"/>
                                      </p:to>
                                    </p:set>
                                    <p:anim calcmode="lin" valueType="num">
                                      <p:cBhvr>
                                        <p:cTn id="14" dur="500" fill="hold"/>
                                        <p:tgtEl>
                                          <p:spTgt spid="23556"/>
                                        </p:tgtEl>
                                        <p:attrNameLst>
                                          <p:attrName>ppt_x</p:attrName>
                                        </p:attrNameLst>
                                      </p:cBhvr>
                                      <p:tavLst>
                                        <p:tav tm="0">
                                          <p:val>
                                            <p:strVal val="#ppt_x-#ppt_w/2"/>
                                          </p:val>
                                        </p:tav>
                                        <p:tav tm="100000">
                                          <p:val>
                                            <p:strVal val="#ppt_x"/>
                                          </p:val>
                                        </p:tav>
                                      </p:tavLst>
                                    </p:anim>
                                    <p:anim calcmode="lin" valueType="num">
                                      <p:cBhvr>
                                        <p:cTn id="15" dur="500" fill="hold"/>
                                        <p:tgtEl>
                                          <p:spTgt spid="23556"/>
                                        </p:tgtEl>
                                        <p:attrNameLst>
                                          <p:attrName>ppt_y</p:attrName>
                                        </p:attrNameLst>
                                      </p:cBhvr>
                                      <p:tavLst>
                                        <p:tav tm="0">
                                          <p:val>
                                            <p:strVal val="#ppt_y"/>
                                          </p:val>
                                        </p:tav>
                                        <p:tav tm="100000">
                                          <p:val>
                                            <p:strVal val="#ppt_y"/>
                                          </p:val>
                                        </p:tav>
                                      </p:tavLst>
                                    </p:anim>
                                    <p:anim calcmode="lin" valueType="num">
                                      <p:cBhvr>
                                        <p:cTn id="16" dur="500" fill="hold"/>
                                        <p:tgtEl>
                                          <p:spTgt spid="23556"/>
                                        </p:tgtEl>
                                        <p:attrNameLst>
                                          <p:attrName>ppt_w</p:attrName>
                                        </p:attrNameLst>
                                      </p:cBhvr>
                                      <p:tavLst>
                                        <p:tav tm="0">
                                          <p:val>
                                            <p:fltVal val="0"/>
                                          </p:val>
                                        </p:tav>
                                        <p:tav tm="100000">
                                          <p:val>
                                            <p:strVal val="#ppt_w"/>
                                          </p:val>
                                        </p:tav>
                                      </p:tavLst>
                                    </p:anim>
                                    <p:anim calcmode="lin" valueType="num">
                                      <p:cBhvr>
                                        <p:cTn id="17" dur="500" fill="hold"/>
                                        <p:tgtEl>
                                          <p:spTgt spid="235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P spid="23556" grpId="0" animBg="1"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0" y="765175"/>
            <a:ext cx="9144000" cy="5184775"/>
          </a:xfrm>
          <a:prstGeom prst="rect">
            <a:avLst/>
          </a:prstGeom>
          <a:noFill/>
          <a:ln w="9525">
            <a:noFill/>
            <a:miter lim="800000"/>
            <a:headEnd/>
            <a:tailEnd/>
          </a:ln>
          <a:effectLst/>
        </p:spPr>
      </p:pic>
      <p:sp>
        <p:nvSpPr>
          <p:cNvPr id="17411" name="Text Box 3"/>
          <p:cNvSpPr txBox="1">
            <a:spLocks noChangeArrowheads="1"/>
          </p:cNvSpPr>
          <p:nvPr/>
        </p:nvSpPr>
        <p:spPr bwMode="auto">
          <a:xfrm>
            <a:off x="231775" y="138113"/>
            <a:ext cx="3111500" cy="366712"/>
          </a:xfrm>
          <a:prstGeom prst="rect">
            <a:avLst/>
          </a:prstGeom>
          <a:noFill/>
          <a:ln w="9525">
            <a:noFill/>
            <a:miter lim="800000"/>
            <a:headEnd/>
            <a:tailEnd/>
          </a:ln>
          <a:effectLst/>
        </p:spPr>
        <p:txBody>
          <a:bodyPr wrap="none">
            <a:spAutoFit/>
          </a:bodyPr>
          <a:lstStyle/>
          <a:p>
            <a:r>
              <a:rPr lang="hr-HR" sz="2400">
                <a:solidFill>
                  <a:srgbClr val="000000"/>
                </a:solidFill>
                <a:latin typeface="Times New Roman" pitchFamily="18" charset="0"/>
              </a:rPr>
              <a:t>Kiel – utorak, 23. lipnja 2009.g.</a:t>
            </a:r>
          </a:p>
        </p:txBody>
      </p:sp>
      <p:sp>
        <p:nvSpPr>
          <p:cNvPr id="17412" name="Text Box 4"/>
          <p:cNvSpPr txBox="1">
            <a:spLocks noChangeArrowheads="1"/>
          </p:cNvSpPr>
          <p:nvPr/>
        </p:nvSpPr>
        <p:spPr bwMode="auto">
          <a:xfrm>
            <a:off x="5867400" y="115888"/>
            <a:ext cx="184150" cy="366712"/>
          </a:xfrm>
          <a:prstGeom prst="rect">
            <a:avLst/>
          </a:prstGeom>
          <a:noFill/>
          <a:ln w="9525">
            <a:noFill/>
            <a:miter lim="800000"/>
            <a:headEnd/>
            <a:tailEnd/>
          </a:ln>
          <a:effectLst/>
        </p:spPr>
        <p:txBody>
          <a:bodyPr wrap="none">
            <a:spAutoFit/>
          </a:bodyPr>
          <a:lstStyle/>
          <a:p>
            <a:endParaRPr lang="sr-Latn-CS" sz="2400">
              <a:solidFill>
                <a:srgbClr val="000000"/>
              </a:solidFill>
              <a:latin typeface="Times New Roman" pitchFamily="18" charset="0"/>
            </a:endParaRPr>
          </a:p>
        </p:txBody>
      </p:sp>
      <p:sp>
        <p:nvSpPr>
          <p:cNvPr id="17413" name="Text Box 5"/>
          <p:cNvSpPr txBox="1">
            <a:spLocks noChangeArrowheads="1"/>
          </p:cNvSpPr>
          <p:nvPr/>
        </p:nvSpPr>
        <p:spPr bwMode="auto">
          <a:xfrm>
            <a:off x="5559425" y="138113"/>
            <a:ext cx="2170113" cy="641350"/>
          </a:xfrm>
          <a:prstGeom prst="rect">
            <a:avLst/>
          </a:prstGeom>
          <a:noFill/>
          <a:ln w="9525">
            <a:noFill/>
            <a:miter lim="800000"/>
            <a:headEnd/>
            <a:tailEnd/>
          </a:ln>
          <a:effectLst/>
        </p:spPr>
        <p:txBody>
          <a:bodyPr wrap="none">
            <a:spAutoFit/>
          </a:bodyPr>
          <a:lstStyle/>
          <a:p>
            <a:r>
              <a:rPr lang="hr-HR" sz="2400">
                <a:solidFill>
                  <a:srgbClr val="000000"/>
                </a:solidFill>
                <a:latin typeface="Times New Roman" pitchFamily="18" charset="0"/>
              </a:rPr>
              <a:t>La </a:t>
            </a:r>
            <a:r>
              <a:rPr lang="hr-HR" sz="2400" baseline="-25000">
                <a:solidFill>
                  <a:srgbClr val="000000"/>
                </a:solidFill>
                <a:latin typeface="Times New Roman" pitchFamily="18" charset="0"/>
              </a:rPr>
              <a:t>ujutro</a:t>
            </a:r>
            <a:r>
              <a:rPr lang="hr-HR" sz="2400">
                <a:solidFill>
                  <a:srgbClr val="000000"/>
                </a:solidFill>
                <a:latin typeface="Times New Roman" pitchFamily="18" charset="0"/>
              </a:rPr>
              <a:t> = x,x mmol/L</a:t>
            </a:r>
          </a:p>
          <a:p>
            <a:r>
              <a:rPr lang="hr-HR" sz="2400">
                <a:solidFill>
                  <a:srgbClr val="000000"/>
                </a:solidFill>
                <a:latin typeface="Times New Roman" pitchFamily="18" charset="0"/>
              </a:rPr>
              <a:t>La </a:t>
            </a:r>
            <a:r>
              <a:rPr lang="hr-HR" sz="2400" baseline="-25000">
                <a:solidFill>
                  <a:srgbClr val="000000"/>
                </a:solidFill>
                <a:latin typeface="Times New Roman" pitchFamily="18" charset="0"/>
              </a:rPr>
              <a:t>23:10</a:t>
            </a:r>
            <a:r>
              <a:rPr lang="hr-HR" sz="2400">
                <a:solidFill>
                  <a:srgbClr val="000000"/>
                </a:solidFill>
                <a:latin typeface="Times New Roman" pitchFamily="18" charset="0"/>
              </a:rPr>
              <a:t> = x,x mmol/L</a:t>
            </a:r>
          </a:p>
        </p:txBody>
      </p:sp>
      <p:sp>
        <p:nvSpPr>
          <p:cNvPr id="17416" name="Line 8"/>
          <p:cNvSpPr>
            <a:spLocks noChangeShapeType="1"/>
          </p:cNvSpPr>
          <p:nvPr/>
        </p:nvSpPr>
        <p:spPr bwMode="auto">
          <a:xfrm flipV="1">
            <a:off x="2771775" y="1125538"/>
            <a:ext cx="0" cy="2735262"/>
          </a:xfrm>
          <a:prstGeom prst="line">
            <a:avLst/>
          </a:prstGeom>
          <a:noFill/>
          <a:ln w="9525">
            <a:solidFill>
              <a:schemeClr val="accent2"/>
            </a:solidFill>
            <a:round/>
            <a:headEnd/>
            <a:tailEnd/>
          </a:ln>
          <a:effectLst/>
        </p:spPr>
        <p:txBody>
          <a:bodyPr/>
          <a:lstStyle/>
          <a:p>
            <a:endParaRPr lang="hr-HR" sz="2400">
              <a:solidFill>
                <a:srgbClr val="000000"/>
              </a:solidFill>
              <a:latin typeface="Times New Roman" pitchFamily="18" charset="0"/>
            </a:endParaRPr>
          </a:p>
        </p:txBody>
      </p:sp>
      <p:sp>
        <p:nvSpPr>
          <p:cNvPr id="17417" name="Line 9"/>
          <p:cNvSpPr>
            <a:spLocks noChangeShapeType="1"/>
          </p:cNvSpPr>
          <p:nvPr/>
        </p:nvSpPr>
        <p:spPr bwMode="auto">
          <a:xfrm flipV="1">
            <a:off x="3924300" y="1125538"/>
            <a:ext cx="0" cy="2735262"/>
          </a:xfrm>
          <a:prstGeom prst="line">
            <a:avLst/>
          </a:prstGeom>
          <a:noFill/>
          <a:ln w="9525">
            <a:solidFill>
              <a:schemeClr val="accent2"/>
            </a:solidFill>
            <a:round/>
            <a:headEnd/>
            <a:tailEnd/>
          </a:ln>
          <a:effectLst/>
        </p:spPr>
        <p:txBody>
          <a:bodyPr/>
          <a:lstStyle/>
          <a:p>
            <a:endParaRPr lang="hr-HR" sz="2400">
              <a:solidFill>
                <a:srgbClr val="000000"/>
              </a:solidFill>
              <a:latin typeface="Times New Roman" pitchFamily="18" charset="0"/>
            </a:endParaRPr>
          </a:p>
        </p:txBody>
      </p:sp>
      <p:sp>
        <p:nvSpPr>
          <p:cNvPr id="17418" name="Line 10"/>
          <p:cNvSpPr>
            <a:spLocks noChangeShapeType="1"/>
          </p:cNvSpPr>
          <p:nvPr/>
        </p:nvSpPr>
        <p:spPr bwMode="auto">
          <a:xfrm flipV="1">
            <a:off x="4643438" y="1125538"/>
            <a:ext cx="0" cy="2735262"/>
          </a:xfrm>
          <a:prstGeom prst="line">
            <a:avLst/>
          </a:prstGeom>
          <a:noFill/>
          <a:ln w="9525">
            <a:solidFill>
              <a:schemeClr val="accent2"/>
            </a:solidFill>
            <a:round/>
            <a:headEnd/>
            <a:tailEnd/>
          </a:ln>
          <a:effectLst/>
        </p:spPr>
        <p:txBody>
          <a:bodyPr/>
          <a:lstStyle/>
          <a:p>
            <a:endParaRPr lang="hr-HR" sz="2400">
              <a:solidFill>
                <a:srgbClr val="000000"/>
              </a:solidFill>
              <a:latin typeface="Times New Roman" pitchFamily="18" charset="0"/>
            </a:endParaRPr>
          </a:p>
        </p:txBody>
      </p:sp>
      <p:sp>
        <p:nvSpPr>
          <p:cNvPr id="17419" name="Line 11"/>
          <p:cNvSpPr>
            <a:spLocks noChangeShapeType="1"/>
          </p:cNvSpPr>
          <p:nvPr/>
        </p:nvSpPr>
        <p:spPr bwMode="auto">
          <a:xfrm flipV="1">
            <a:off x="6011863" y="1125538"/>
            <a:ext cx="0" cy="2735262"/>
          </a:xfrm>
          <a:prstGeom prst="line">
            <a:avLst/>
          </a:prstGeom>
          <a:noFill/>
          <a:ln w="9525">
            <a:solidFill>
              <a:schemeClr val="accent2"/>
            </a:solidFill>
            <a:round/>
            <a:headEnd/>
            <a:tailEnd/>
          </a:ln>
          <a:effectLst/>
        </p:spPr>
        <p:txBody>
          <a:bodyPr/>
          <a:lstStyle/>
          <a:p>
            <a:endParaRPr lang="hr-HR" sz="2400">
              <a:solidFill>
                <a:srgbClr val="000000"/>
              </a:solidFill>
              <a:latin typeface="Times New Roman" pitchFamily="18" charset="0"/>
            </a:endParaRPr>
          </a:p>
        </p:txBody>
      </p:sp>
      <p:sp>
        <p:nvSpPr>
          <p:cNvPr id="17420" name="Line 12"/>
          <p:cNvSpPr>
            <a:spLocks noChangeShapeType="1"/>
          </p:cNvSpPr>
          <p:nvPr/>
        </p:nvSpPr>
        <p:spPr bwMode="auto">
          <a:xfrm flipV="1">
            <a:off x="6659563" y="1125538"/>
            <a:ext cx="0" cy="2735262"/>
          </a:xfrm>
          <a:prstGeom prst="line">
            <a:avLst/>
          </a:prstGeom>
          <a:noFill/>
          <a:ln w="9525">
            <a:solidFill>
              <a:schemeClr val="accent2"/>
            </a:solidFill>
            <a:round/>
            <a:headEnd/>
            <a:tailEnd/>
          </a:ln>
          <a:effectLst/>
        </p:spPr>
        <p:txBody>
          <a:bodyPr/>
          <a:lstStyle/>
          <a:p>
            <a:endParaRPr lang="hr-HR" sz="2400">
              <a:solidFill>
                <a:srgbClr val="000000"/>
              </a:solidFill>
              <a:latin typeface="Times New Roman" pitchFamily="18" charset="0"/>
            </a:endParaRPr>
          </a:p>
        </p:txBody>
      </p:sp>
      <p:sp>
        <p:nvSpPr>
          <p:cNvPr id="17421" name="Line 13"/>
          <p:cNvSpPr>
            <a:spLocks noChangeShapeType="1"/>
          </p:cNvSpPr>
          <p:nvPr/>
        </p:nvSpPr>
        <p:spPr bwMode="auto">
          <a:xfrm flipV="1">
            <a:off x="7667625" y="1125538"/>
            <a:ext cx="0" cy="2735262"/>
          </a:xfrm>
          <a:prstGeom prst="line">
            <a:avLst/>
          </a:prstGeom>
          <a:noFill/>
          <a:ln w="9525">
            <a:solidFill>
              <a:schemeClr val="accent2"/>
            </a:solidFill>
            <a:round/>
            <a:headEnd/>
            <a:tailEnd/>
          </a:ln>
          <a:effectLst/>
        </p:spPr>
        <p:txBody>
          <a:bodyPr/>
          <a:lstStyle/>
          <a:p>
            <a:endParaRPr lang="hr-HR" sz="2400">
              <a:solidFill>
                <a:srgbClr val="000000"/>
              </a:solidFill>
              <a:latin typeface="Times New Roman" pitchFamily="18" charset="0"/>
            </a:endParaRPr>
          </a:p>
        </p:txBody>
      </p:sp>
      <p:sp>
        <p:nvSpPr>
          <p:cNvPr id="17422" name="Line 14"/>
          <p:cNvSpPr>
            <a:spLocks noChangeShapeType="1"/>
          </p:cNvSpPr>
          <p:nvPr/>
        </p:nvSpPr>
        <p:spPr bwMode="auto">
          <a:xfrm>
            <a:off x="611188" y="1268413"/>
            <a:ext cx="2160587" cy="0"/>
          </a:xfrm>
          <a:prstGeom prst="line">
            <a:avLst/>
          </a:prstGeom>
          <a:noFill/>
          <a:ln w="28575">
            <a:solidFill>
              <a:schemeClr val="tx1"/>
            </a:solidFill>
            <a:round/>
            <a:headEnd type="oval" w="med" len="med"/>
            <a:tailEnd type="stealth" w="med" len="lg"/>
          </a:ln>
          <a:effectLst/>
        </p:spPr>
        <p:txBody>
          <a:bodyPr/>
          <a:lstStyle/>
          <a:p>
            <a:endParaRPr lang="hr-HR" sz="2400">
              <a:solidFill>
                <a:srgbClr val="000000"/>
              </a:solidFill>
              <a:latin typeface="Times New Roman" pitchFamily="18" charset="0"/>
            </a:endParaRPr>
          </a:p>
        </p:txBody>
      </p:sp>
      <p:sp>
        <p:nvSpPr>
          <p:cNvPr id="17423" name="Line 15"/>
          <p:cNvSpPr>
            <a:spLocks noChangeShapeType="1"/>
          </p:cNvSpPr>
          <p:nvPr/>
        </p:nvSpPr>
        <p:spPr bwMode="auto">
          <a:xfrm>
            <a:off x="611188" y="1412875"/>
            <a:ext cx="3313112" cy="0"/>
          </a:xfrm>
          <a:prstGeom prst="line">
            <a:avLst/>
          </a:prstGeom>
          <a:noFill/>
          <a:ln w="28575">
            <a:solidFill>
              <a:schemeClr val="tx1"/>
            </a:solidFill>
            <a:round/>
            <a:headEnd type="oval" w="med" len="med"/>
            <a:tailEnd type="stealth" w="med" len="lg"/>
          </a:ln>
          <a:effectLst/>
        </p:spPr>
        <p:txBody>
          <a:bodyPr/>
          <a:lstStyle/>
          <a:p>
            <a:endParaRPr lang="hr-HR" sz="2400">
              <a:solidFill>
                <a:srgbClr val="000000"/>
              </a:solidFill>
              <a:latin typeface="Times New Roman" pitchFamily="18" charset="0"/>
            </a:endParaRPr>
          </a:p>
        </p:txBody>
      </p:sp>
      <p:sp>
        <p:nvSpPr>
          <p:cNvPr id="17424" name="Line 16"/>
          <p:cNvSpPr>
            <a:spLocks noChangeShapeType="1"/>
          </p:cNvSpPr>
          <p:nvPr/>
        </p:nvSpPr>
        <p:spPr bwMode="auto">
          <a:xfrm>
            <a:off x="611188" y="1916113"/>
            <a:ext cx="5400675" cy="0"/>
          </a:xfrm>
          <a:prstGeom prst="line">
            <a:avLst/>
          </a:prstGeom>
          <a:noFill/>
          <a:ln w="28575">
            <a:solidFill>
              <a:schemeClr val="tx1"/>
            </a:solidFill>
            <a:round/>
            <a:headEnd type="oval" w="med" len="med"/>
            <a:tailEnd type="stealth" w="med" len="lg"/>
          </a:ln>
          <a:effectLst/>
        </p:spPr>
        <p:txBody>
          <a:bodyPr/>
          <a:lstStyle/>
          <a:p>
            <a:endParaRPr lang="hr-HR" sz="2400">
              <a:solidFill>
                <a:srgbClr val="000000"/>
              </a:solidFill>
              <a:latin typeface="Times New Roman" pitchFamily="18" charset="0"/>
            </a:endParaRPr>
          </a:p>
        </p:txBody>
      </p:sp>
      <p:sp>
        <p:nvSpPr>
          <p:cNvPr id="17425" name="Line 17"/>
          <p:cNvSpPr>
            <a:spLocks noChangeShapeType="1"/>
          </p:cNvSpPr>
          <p:nvPr/>
        </p:nvSpPr>
        <p:spPr bwMode="auto">
          <a:xfrm>
            <a:off x="611188" y="2349500"/>
            <a:ext cx="7056437" cy="0"/>
          </a:xfrm>
          <a:prstGeom prst="line">
            <a:avLst/>
          </a:prstGeom>
          <a:noFill/>
          <a:ln w="28575">
            <a:solidFill>
              <a:schemeClr val="tx1"/>
            </a:solidFill>
            <a:round/>
            <a:headEnd type="oval" w="med" len="med"/>
            <a:tailEnd type="stealth" w="med" len="lg"/>
          </a:ln>
          <a:effectLst/>
        </p:spPr>
        <p:txBody>
          <a:bodyPr/>
          <a:lstStyle/>
          <a:p>
            <a:endParaRPr lang="hr-HR" sz="2400">
              <a:solidFill>
                <a:srgbClr val="000000"/>
              </a:solidFill>
              <a:latin typeface="Times New Roman" pitchFamily="18" charset="0"/>
            </a:endParaRPr>
          </a:p>
        </p:txBody>
      </p:sp>
      <p:sp>
        <p:nvSpPr>
          <p:cNvPr id="17426" name="Line 18"/>
          <p:cNvSpPr>
            <a:spLocks noChangeShapeType="1"/>
          </p:cNvSpPr>
          <p:nvPr/>
        </p:nvSpPr>
        <p:spPr bwMode="auto">
          <a:xfrm>
            <a:off x="611188" y="1628775"/>
            <a:ext cx="4032250" cy="0"/>
          </a:xfrm>
          <a:prstGeom prst="line">
            <a:avLst/>
          </a:prstGeom>
          <a:noFill/>
          <a:ln w="28575">
            <a:solidFill>
              <a:schemeClr val="tx1"/>
            </a:solidFill>
            <a:round/>
            <a:headEnd type="oval" w="med" len="med"/>
            <a:tailEnd type="stealth" w="med" len="lg"/>
          </a:ln>
          <a:effectLst/>
        </p:spPr>
        <p:txBody>
          <a:bodyPr/>
          <a:lstStyle/>
          <a:p>
            <a:endParaRPr lang="hr-HR" sz="2400">
              <a:solidFill>
                <a:srgbClr val="000000"/>
              </a:solidFill>
              <a:latin typeface="Times New Roman" pitchFamily="18" charset="0"/>
            </a:endParaRPr>
          </a:p>
        </p:txBody>
      </p:sp>
      <p:sp>
        <p:nvSpPr>
          <p:cNvPr id="17427" name="Line 19"/>
          <p:cNvSpPr>
            <a:spLocks noChangeShapeType="1"/>
          </p:cNvSpPr>
          <p:nvPr/>
        </p:nvSpPr>
        <p:spPr bwMode="auto">
          <a:xfrm>
            <a:off x="611188" y="2060575"/>
            <a:ext cx="6048375" cy="0"/>
          </a:xfrm>
          <a:prstGeom prst="line">
            <a:avLst/>
          </a:prstGeom>
          <a:noFill/>
          <a:ln w="28575">
            <a:solidFill>
              <a:schemeClr val="tx1"/>
            </a:solidFill>
            <a:round/>
            <a:headEnd type="oval" w="med" len="med"/>
            <a:tailEnd type="stealth" w="med" len="lg"/>
          </a:ln>
          <a:effectLst/>
        </p:spPr>
        <p:txBody>
          <a:bodyPr/>
          <a:lstStyle/>
          <a:p>
            <a:endParaRPr lang="hr-HR" sz="2400">
              <a:solidFill>
                <a:srgbClr val="000000"/>
              </a:solidFill>
              <a:latin typeface="Times New Roman" pitchFamily="18" charset="0"/>
            </a:endParaRPr>
          </a:p>
        </p:txBody>
      </p:sp>
      <p:sp>
        <p:nvSpPr>
          <p:cNvPr id="17435" name="AutoShape 27"/>
          <p:cNvSpPr>
            <a:spLocks noChangeArrowheads="1"/>
          </p:cNvSpPr>
          <p:nvPr/>
        </p:nvSpPr>
        <p:spPr bwMode="auto">
          <a:xfrm>
            <a:off x="4067175" y="3644900"/>
            <a:ext cx="936625" cy="360363"/>
          </a:xfrm>
          <a:prstGeom prst="cloudCallout">
            <a:avLst>
              <a:gd name="adj1" fmla="val -59829"/>
              <a:gd name="adj2" fmla="val 55287"/>
            </a:avLst>
          </a:prstGeom>
          <a:solidFill>
            <a:srgbClr val="FF0000"/>
          </a:solidFill>
          <a:ln w="9525">
            <a:solidFill>
              <a:schemeClr val="tx1"/>
            </a:solidFill>
            <a:round/>
            <a:headEnd/>
            <a:tailEnd/>
          </a:ln>
          <a:effectLst/>
        </p:spPr>
        <p:txBody>
          <a:bodyPr/>
          <a:lstStyle/>
          <a:p>
            <a:pPr algn="ctr"/>
            <a:r>
              <a:rPr lang="hr-HR" sz="900" b="1">
                <a:solidFill>
                  <a:srgbClr val="FFFF00"/>
                </a:solidFill>
                <a:latin typeface="Times New Roman" pitchFamily="18" charset="0"/>
              </a:rPr>
              <a:t>La= 1,4 </a:t>
            </a:r>
            <a:r>
              <a:rPr lang="hr-HR" sz="900">
                <a:solidFill>
                  <a:srgbClr val="FFFF00"/>
                </a:solidFill>
                <a:latin typeface="Times New Roman" pitchFamily="18" charset="0"/>
              </a:rPr>
              <a:t>mmol/l</a:t>
            </a:r>
          </a:p>
        </p:txBody>
      </p:sp>
      <p:sp>
        <p:nvSpPr>
          <p:cNvPr id="17436" name="AutoShape 28"/>
          <p:cNvSpPr>
            <a:spLocks noChangeArrowheads="1"/>
          </p:cNvSpPr>
          <p:nvPr/>
        </p:nvSpPr>
        <p:spPr bwMode="auto">
          <a:xfrm>
            <a:off x="7956550" y="3644900"/>
            <a:ext cx="936625" cy="360363"/>
          </a:xfrm>
          <a:prstGeom prst="cloudCallout">
            <a:avLst>
              <a:gd name="adj1" fmla="val -76949"/>
              <a:gd name="adj2" fmla="val 50000"/>
            </a:avLst>
          </a:prstGeom>
          <a:solidFill>
            <a:srgbClr val="FF0000"/>
          </a:solidFill>
          <a:ln w="9525">
            <a:solidFill>
              <a:schemeClr val="tx1"/>
            </a:solidFill>
            <a:round/>
            <a:headEnd/>
            <a:tailEnd/>
          </a:ln>
          <a:effectLst/>
        </p:spPr>
        <p:txBody>
          <a:bodyPr/>
          <a:lstStyle/>
          <a:p>
            <a:pPr algn="ctr"/>
            <a:r>
              <a:rPr lang="hr-HR" sz="900" b="1">
                <a:solidFill>
                  <a:srgbClr val="FFFF00"/>
                </a:solidFill>
                <a:latin typeface="Times New Roman" pitchFamily="18" charset="0"/>
              </a:rPr>
              <a:t>La= 1,4 </a:t>
            </a:r>
            <a:r>
              <a:rPr lang="hr-HR" sz="900">
                <a:solidFill>
                  <a:srgbClr val="FFFF00"/>
                </a:solidFill>
                <a:latin typeface="Times New Roman" pitchFamily="18" charset="0"/>
              </a:rPr>
              <a:t>mmol/l</a:t>
            </a:r>
          </a:p>
        </p:txBody>
      </p:sp>
      <p:sp>
        <p:nvSpPr>
          <p:cNvPr id="17437" name="AutoShape 29"/>
          <p:cNvSpPr>
            <a:spLocks noChangeArrowheads="1"/>
          </p:cNvSpPr>
          <p:nvPr/>
        </p:nvSpPr>
        <p:spPr bwMode="auto">
          <a:xfrm>
            <a:off x="6227763" y="3573463"/>
            <a:ext cx="936625" cy="360362"/>
          </a:xfrm>
          <a:prstGeom prst="cloudCallout">
            <a:avLst>
              <a:gd name="adj1" fmla="val -71019"/>
              <a:gd name="adj2" fmla="val 72907"/>
            </a:avLst>
          </a:prstGeom>
          <a:solidFill>
            <a:srgbClr val="FF0000"/>
          </a:solidFill>
          <a:ln w="9525">
            <a:solidFill>
              <a:schemeClr val="tx1"/>
            </a:solidFill>
            <a:round/>
            <a:headEnd/>
            <a:tailEnd/>
          </a:ln>
          <a:effectLst/>
        </p:spPr>
        <p:txBody>
          <a:bodyPr/>
          <a:lstStyle/>
          <a:p>
            <a:pPr algn="ctr"/>
            <a:r>
              <a:rPr lang="hr-HR" sz="900" b="1">
                <a:solidFill>
                  <a:srgbClr val="FFFF00"/>
                </a:solidFill>
                <a:latin typeface="Times New Roman" pitchFamily="18" charset="0"/>
              </a:rPr>
              <a:t>La= 1,1 </a:t>
            </a:r>
            <a:r>
              <a:rPr lang="hr-HR" sz="900">
                <a:solidFill>
                  <a:srgbClr val="FFFF00"/>
                </a:solidFill>
                <a:latin typeface="Times New Roman" pitchFamily="18" charset="0"/>
              </a:rPr>
              <a:t>mmol/l</a:t>
            </a:r>
          </a:p>
        </p:txBody>
      </p:sp>
      <p:sp>
        <p:nvSpPr>
          <p:cNvPr id="17438" name="Text Box 30"/>
          <p:cNvSpPr txBox="1">
            <a:spLocks noChangeArrowheads="1"/>
          </p:cNvSpPr>
          <p:nvPr/>
        </p:nvSpPr>
        <p:spPr bwMode="auto">
          <a:xfrm>
            <a:off x="1116013" y="908050"/>
            <a:ext cx="1223962" cy="274638"/>
          </a:xfrm>
          <a:prstGeom prst="rect">
            <a:avLst/>
          </a:prstGeom>
          <a:solidFill>
            <a:srgbClr val="FFFF00"/>
          </a:solidFill>
          <a:ln w="9525">
            <a:noFill/>
            <a:miter lim="800000"/>
            <a:headEnd/>
            <a:tailEnd/>
          </a:ln>
          <a:effectLst/>
        </p:spPr>
        <p:txBody>
          <a:bodyPr>
            <a:spAutoFit/>
          </a:bodyPr>
          <a:lstStyle/>
          <a:p>
            <a:r>
              <a:rPr lang="hr-HR" sz="1000">
                <a:solidFill>
                  <a:srgbClr val="FF0101"/>
                </a:solidFill>
                <a:latin typeface="Times New Roman" pitchFamily="18" charset="0"/>
              </a:rPr>
              <a:t>2:07:14,2</a:t>
            </a:r>
            <a:r>
              <a:rPr lang="hr-HR" sz="1200">
                <a:solidFill>
                  <a:srgbClr val="FF0101"/>
                </a:solidFill>
                <a:latin typeface="Times New Roman" pitchFamily="18" charset="0"/>
              </a:rPr>
              <a:t> </a:t>
            </a:r>
            <a:r>
              <a:rPr lang="hr-HR" sz="1000">
                <a:solidFill>
                  <a:srgbClr val="FF0101"/>
                </a:solidFill>
                <a:latin typeface="Times New Roman" pitchFamily="18" charset="0"/>
              </a:rPr>
              <a:t>/ 948 Cal</a:t>
            </a:r>
          </a:p>
        </p:txBody>
      </p:sp>
      <p:sp>
        <p:nvSpPr>
          <p:cNvPr id="17439" name="Text Box 31"/>
          <p:cNvSpPr txBox="1">
            <a:spLocks noChangeArrowheads="1"/>
          </p:cNvSpPr>
          <p:nvPr/>
        </p:nvSpPr>
        <p:spPr bwMode="auto">
          <a:xfrm>
            <a:off x="2824163" y="1100138"/>
            <a:ext cx="1227137" cy="244475"/>
          </a:xfrm>
          <a:prstGeom prst="rect">
            <a:avLst/>
          </a:prstGeom>
          <a:solidFill>
            <a:srgbClr val="FFFF00"/>
          </a:solidFill>
          <a:ln w="9525">
            <a:noFill/>
            <a:miter lim="800000"/>
            <a:headEnd/>
            <a:tailEnd/>
          </a:ln>
          <a:effectLst/>
        </p:spPr>
        <p:txBody>
          <a:bodyPr wrap="none">
            <a:spAutoFit/>
          </a:bodyPr>
          <a:lstStyle/>
          <a:p>
            <a:r>
              <a:rPr lang="hr-HR" sz="1000">
                <a:solidFill>
                  <a:srgbClr val="FF0101"/>
                </a:solidFill>
                <a:latin typeface="Times New Roman" pitchFamily="18" charset="0"/>
              </a:rPr>
              <a:t>3:13:53,1 / 1804 Cal</a:t>
            </a:r>
          </a:p>
        </p:txBody>
      </p:sp>
      <p:sp>
        <p:nvSpPr>
          <p:cNvPr id="17440" name="Text Box 32"/>
          <p:cNvSpPr txBox="1">
            <a:spLocks noChangeArrowheads="1"/>
          </p:cNvSpPr>
          <p:nvPr/>
        </p:nvSpPr>
        <p:spPr bwMode="auto">
          <a:xfrm>
            <a:off x="4140200" y="1341438"/>
            <a:ext cx="1227138" cy="244475"/>
          </a:xfrm>
          <a:prstGeom prst="rect">
            <a:avLst/>
          </a:prstGeom>
          <a:solidFill>
            <a:srgbClr val="FFFF00"/>
          </a:solidFill>
          <a:ln w="9525">
            <a:noFill/>
            <a:miter lim="800000"/>
            <a:headEnd/>
            <a:tailEnd/>
          </a:ln>
          <a:effectLst/>
        </p:spPr>
        <p:txBody>
          <a:bodyPr wrap="none">
            <a:spAutoFit/>
          </a:bodyPr>
          <a:lstStyle/>
          <a:p>
            <a:r>
              <a:rPr lang="hr-HR" sz="1000">
                <a:solidFill>
                  <a:srgbClr val="FF0101"/>
                </a:solidFill>
                <a:latin typeface="Times New Roman" pitchFamily="18" charset="0"/>
              </a:rPr>
              <a:t>3:56:14,3 / 2072 Cal</a:t>
            </a:r>
          </a:p>
        </p:txBody>
      </p:sp>
      <p:sp>
        <p:nvSpPr>
          <p:cNvPr id="17441" name="Text Box 33"/>
          <p:cNvSpPr txBox="1">
            <a:spLocks noChangeArrowheads="1"/>
          </p:cNvSpPr>
          <p:nvPr/>
        </p:nvSpPr>
        <p:spPr bwMode="auto">
          <a:xfrm>
            <a:off x="6084888" y="1773238"/>
            <a:ext cx="1227137" cy="244475"/>
          </a:xfrm>
          <a:prstGeom prst="rect">
            <a:avLst/>
          </a:prstGeom>
          <a:solidFill>
            <a:srgbClr val="FFFF00"/>
          </a:solidFill>
          <a:ln w="9525">
            <a:noFill/>
            <a:miter lim="800000"/>
            <a:headEnd/>
            <a:tailEnd/>
          </a:ln>
          <a:effectLst/>
        </p:spPr>
        <p:txBody>
          <a:bodyPr wrap="none">
            <a:spAutoFit/>
          </a:bodyPr>
          <a:lstStyle/>
          <a:p>
            <a:r>
              <a:rPr lang="hr-HR" sz="1000">
                <a:solidFill>
                  <a:srgbClr val="FF0101"/>
                </a:solidFill>
                <a:latin typeface="Times New Roman" pitchFamily="18" charset="0"/>
              </a:rPr>
              <a:t>5:53:11,8 / 3334 Cal</a:t>
            </a:r>
          </a:p>
        </p:txBody>
      </p:sp>
      <p:sp>
        <p:nvSpPr>
          <p:cNvPr id="17442" name="Text Box 34"/>
          <p:cNvSpPr txBox="1">
            <a:spLocks noChangeArrowheads="1"/>
          </p:cNvSpPr>
          <p:nvPr/>
        </p:nvSpPr>
        <p:spPr bwMode="auto">
          <a:xfrm>
            <a:off x="4787900" y="1628775"/>
            <a:ext cx="1227138" cy="244475"/>
          </a:xfrm>
          <a:prstGeom prst="rect">
            <a:avLst/>
          </a:prstGeom>
          <a:solidFill>
            <a:srgbClr val="FFFF00"/>
          </a:solidFill>
          <a:ln w="9525">
            <a:noFill/>
            <a:miter lim="800000"/>
            <a:headEnd/>
            <a:tailEnd/>
          </a:ln>
          <a:effectLst/>
        </p:spPr>
        <p:txBody>
          <a:bodyPr wrap="none">
            <a:spAutoFit/>
          </a:bodyPr>
          <a:lstStyle/>
          <a:p>
            <a:r>
              <a:rPr lang="hr-HR" sz="1000">
                <a:solidFill>
                  <a:srgbClr val="FF0101"/>
                </a:solidFill>
                <a:latin typeface="Times New Roman" pitchFamily="18" charset="0"/>
              </a:rPr>
              <a:t>5:14:35,9 / 3009 Cal</a:t>
            </a:r>
          </a:p>
        </p:txBody>
      </p:sp>
      <p:sp>
        <p:nvSpPr>
          <p:cNvPr id="17444" name="Text Box 36"/>
          <p:cNvSpPr txBox="1">
            <a:spLocks noChangeArrowheads="1"/>
          </p:cNvSpPr>
          <p:nvPr/>
        </p:nvSpPr>
        <p:spPr bwMode="auto">
          <a:xfrm>
            <a:off x="6877050" y="2060575"/>
            <a:ext cx="1227138" cy="244475"/>
          </a:xfrm>
          <a:prstGeom prst="rect">
            <a:avLst/>
          </a:prstGeom>
          <a:solidFill>
            <a:srgbClr val="FFFF00"/>
          </a:solidFill>
          <a:ln w="9525">
            <a:noFill/>
            <a:miter lim="800000"/>
            <a:headEnd/>
            <a:tailEnd/>
          </a:ln>
          <a:effectLst/>
        </p:spPr>
        <p:txBody>
          <a:bodyPr wrap="none">
            <a:spAutoFit/>
          </a:bodyPr>
          <a:lstStyle/>
          <a:p>
            <a:r>
              <a:rPr lang="hr-HR" sz="1000">
                <a:solidFill>
                  <a:srgbClr val="FF0101"/>
                </a:solidFill>
                <a:latin typeface="Times New Roman" pitchFamily="18" charset="0"/>
              </a:rPr>
              <a:t>6:52:22,9 / 4127 Cal</a:t>
            </a:r>
          </a:p>
        </p:txBody>
      </p:sp>
      <p:sp>
        <p:nvSpPr>
          <p:cNvPr id="17445" name="Text Box 37"/>
          <p:cNvSpPr txBox="1">
            <a:spLocks noChangeArrowheads="1"/>
          </p:cNvSpPr>
          <p:nvPr/>
        </p:nvSpPr>
        <p:spPr bwMode="auto">
          <a:xfrm>
            <a:off x="0" y="5926138"/>
            <a:ext cx="9144000" cy="942975"/>
          </a:xfrm>
          <a:prstGeom prst="rect">
            <a:avLst/>
          </a:prstGeom>
          <a:noFill/>
          <a:ln w="9525">
            <a:noFill/>
            <a:miter lim="800000"/>
            <a:headEnd/>
            <a:tailEnd/>
          </a:ln>
          <a:effectLst/>
        </p:spPr>
        <p:txBody>
          <a:bodyPr>
            <a:spAutoFit/>
          </a:bodyPr>
          <a:lstStyle/>
          <a:p>
            <a:r>
              <a:rPr lang="hr-HR" sz="1400">
                <a:solidFill>
                  <a:srgbClr val="000000"/>
                </a:solidFill>
                <a:latin typeface="Times New Roman" pitchFamily="18" charset="0"/>
              </a:rPr>
              <a:t>Ova analiza ukazuje na energetske zahtijevnosti tijekom ovako dugog regatnog dana. Premda je po laganom vjetru i manja energetska zahtjevnost, vidljivo je da se od izlaska na more do starta treče regate utroši 3334 kalorije. Stoga je jako bitno pravilno programirati način prehrane. Naravno, ovdje je upitno koliko je reakcija organizma uvjetovana višegodišnjim programiranim treningom, kojim smo upravo težili što više podignuti anaerobni prag. </a:t>
            </a:r>
          </a:p>
        </p:txBody>
      </p:sp>
      <p:sp>
        <p:nvSpPr>
          <p:cNvPr id="17446" name="Text Box 38"/>
          <p:cNvSpPr txBox="1">
            <a:spLocks noChangeArrowheads="1"/>
          </p:cNvSpPr>
          <p:nvPr/>
        </p:nvSpPr>
        <p:spPr bwMode="auto">
          <a:xfrm>
            <a:off x="1692275" y="4508500"/>
            <a:ext cx="6551613" cy="366713"/>
          </a:xfrm>
          <a:prstGeom prst="rect">
            <a:avLst/>
          </a:prstGeom>
          <a:solidFill>
            <a:srgbClr val="FF0000"/>
          </a:solidFill>
          <a:ln w="9525">
            <a:noFill/>
            <a:miter lim="800000"/>
            <a:headEnd/>
            <a:tailEnd/>
          </a:ln>
          <a:effectLst/>
        </p:spPr>
        <p:txBody>
          <a:bodyPr>
            <a:spAutoFit/>
          </a:bodyPr>
          <a:lstStyle/>
          <a:p>
            <a:r>
              <a:rPr lang="hr-HR" sz="1400">
                <a:solidFill>
                  <a:srgbClr val="FFFF00"/>
                </a:solidFill>
                <a:latin typeface="Times New Roman" pitchFamily="18" charset="0"/>
              </a:rPr>
              <a:t>Energetski utrošak boravka na moru</a:t>
            </a:r>
            <a:r>
              <a:rPr lang="hr-HR" sz="2400">
                <a:solidFill>
                  <a:srgbClr val="FFFF00"/>
                </a:solidFill>
                <a:latin typeface="Times New Roman" pitchFamily="18" charset="0"/>
              </a:rPr>
              <a:t> = 4290 Cal; </a:t>
            </a:r>
            <a:r>
              <a:rPr lang="hr-HR" sz="1400">
                <a:solidFill>
                  <a:srgbClr val="FFFF00"/>
                </a:solidFill>
                <a:latin typeface="Times New Roman" pitchFamily="18" charset="0"/>
              </a:rPr>
              <a:t>samo tri regate</a:t>
            </a:r>
            <a:r>
              <a:rPr lang="hr-HR" sz="2400">
                <a:solidFill>
                  <a:srgbClr val="FFFF00"/>
                </a:solidFill>
                <a:latin typeface="Times New Roman" pitchFamily="18" charset="0"/>
              </a:rPr>
              <a:t> = 2180 Cal</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0" y="764704"/>
            <a:ext cx="9154293" cy="4104456"/>
          </a:xfrm>
          <a:prstGeom prst="rect">
            <a:avLst/>
          </a:prstGeom>
          <a:noFill/>
          <a:ln w="9525">
            <a:noFill/>
            <a:miter lim="800000"/>
            <a:headEnd/>
            <a:tailEnd/>
          </a:ln>
          <a:effectLst/>
        </p:spPr>
      </p:pic>
      <p:sp>
        <p:nvSpPr>
          <p:cNvPr id="6" name="Cloud Callout 5"/>
          <p:cNvSpPr/>
          <p:nvPr/>
        </p:nvSpPr>
        <p:spPr>
          <a:xfrm>
            <a:off x="539552" y="2780928"/>
            <a:ext cx="1080120" cy="432048"/>
          </a:xfrm>
          <a:prstGeom prst="cloudCallout">
            <a:avLst>
              <a:gd name="adj1" fmla="val -39737"/>
              <a:gd name="adj2" fmla="val 10359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200" dirty="0">
                <a:solidFill>
                  <a:srgbClr val="000000">
                    <a:lumMod val="60000"/>
                    <a:lumOff val="40000"/>
                  </a:srgbClr>
                </a:solidFill>
              </a:rPr>
              <a:t>La= 2,1 </a:t>
            </a:r>
          </a:p>
        </p:txBody>
      </p:sp>
      <p:sp>
        <p:nvSpPr>
          <p:cNvPr id="7" name="Cloud Callout 6"/>
          <p:cNvSpPr/>
          <p:nvPr/>
        </p:nvSpPr>
        <p:spPr>
          <a:xfrm>
            <a:off x="3707904" y="2708920"/>
            <a:ext cx="1080120" cy="432048"/>
          </a:xfrm>
          <a:prstGeom prst="cloudCallout">
            <a:avLst>
              <a:gd name="adj1" fmla="val 57629"/>
              <a:gd name="adj2" fmla="val 10631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200" dirty="0">
                <a:solidFill>
                  <a:srgbClr val="000000">
                    <a:lumMod val="60000"/>
                    <a:lumOff val="40000"/>
                  </a:srgbClr>
                </a:solidFill>
              </a:rPr>
              <a:t>La= 3,2 </a:t>
            </a:r>
          </a:p>
        </p:txBody>
      </p:sp>
      <p:sp>
        <p:nvSpPr>
          <p:cNvPr id="9" name="Cloud Callout 8"/>
          <p:cNvSpPr/>
          <p:nvPr/>
        </p:nvSpPr>
        <p:spPr>
          <a:xfrm>
            <a:off x="7164288" y="2780928"/>
            <a:ext cx="1080120" cy="432048"/>
          </a:xfrm>
          <a:prstGeom prst="cloudCallout">
            <a:avLst>
              <a:gd name="adj1" fmla="val 34236"/>
              <a:gd name="adj2" fmla="val 10154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200" dirty="0">
                <a:solidFill>
                  <a:srgbClr val="000000">
                    <a:lumMod val="60000"/>
                    <a:lumOff val="40000"/>
                  </a:srgbClr>
                </a:solidFill>
              </a:rPr>
              <a:t>La= 1,3 </a:t>
            </a:r>
          </a:p>
        </p:txBody>
      </p:sp>
      <p:pic>
        <p:nvPicPr>
          <p:cNvPr id="1027" name="Picture 3"/>
          <p:cNvPicPr>
            <a:picLocks noChangeAspect="1" noChangeArrowheads="1"/>
          </p:cNvPicPr>
          <p:nvPr/>
        </p:nvPicPr>
        <p:blipFill>
          <a:blip r:embed="rId3" cstate="print"/>
          <a:srcRect/>
          <a:stretch>
            <a:fillRect/>
          </a:stretch>
        </p:blipFill>
        <p:spPr bwMode="auto">
          <a:xfrm>
            <a:off x="5652120" y="3933057"/>
            <a:ext cx="3491880" cy="2924944"/>
          </a:xfrm>
          <a:prstGeom prst="rect">
            <a:avLst/>
          </a:prstGeom>
          <a:noFill/>
          <a:ln w="9525">
            <a:noFill/>
            <a:miter lim="800000"/>
            <a:headEnd/>
            <a:tailEnd/>
          </a:ln>
          <a:effectLst/>
        </p:spPr>
      </p:pic>
      <p:sp>
        <p:nvSpPr>
          <p:cNvPr id="11" name="Text Box 2"/>
          <p:cNvSpPr txBox="1">
            <a:spLocks noChangeArrowheads="1"/>
          </p:cNvSpPr>
          <p:nvPr/>
        </p:nvSpPr>
        <p:spPr bwMode="auto">
          <a:xfrm>
            <a:off x="231775" y="138113"/>
            <a:ext cx="3922869" cy="369332"/>
          </a:xfrm>
          <a:prstGeom prst="rect">
            <a:avLst/>
          </a:prstGeom>
          <a:noFill/>
          <a:ln w="9525">
            <a:noFill/>
            <a:miter lim="800000"/>
            <a:headEnd/>
            <a:tailEnd/>
          </a:ln>
          <a:effectLst/>
        </p:spPr>
        <p:txBody>
          <a:bodyPr wrap="none">
            <a:spAutoFit/>
          </a:bodyPr>
          <a:lstStyle/>
          <a:p>
            <a:r>
              <a:rPr lang="hr-HR" sz="2400" dirty="0">
                <a:solidFill>
                  <a:srgbClr val="000000"/>
                </a:solidFill>
                <a:latin typeface="Times New Roman" pitchFamily="18" charset="0"/>
              </a:rPr>
              <a:t>Split – ponedjeljak, 06. prosinca 2010.g.</a:t>
            </a:r>
          </a:p>
        </p:txBody>
      </p:sp>
      <p:sp>
        <p:nvSpPr>
          <p:cNvPr id="12" name="Text Box 8"/>
          <p:cNvSpPr txBox="1">
            <a:spLocks noChangeArrowheads="1"/>
          </p:cNvSpPr>
          <p:nvPr/>
        </p:nvSpPr>
        <p:spPr bwMode="auto">
          <a:xfrm>
            <a:off x="4572000" y="3789040"/>
            <a:ext cx="4197276" cy="369332"/>
          </a:xfrm>
          <a:prstGeom prst="rect">
            <a:avLst/>
          </a:prstGeom>
          <a:solidFill>
            <a:srgbClr val="FF0000"/>
          </a:solidFill>
          <a:ln w="9525">
            <a:noFill/>
            <a:miter lim="800000"/>
            <a:headEnd/>
            <a:tailEnd/>
          </a:ln>
          <a:effectLst/>
        </p:spPr>
        <p:txBody>
          <a:bodyPr wrap="square">
            <a:spAutoFit/>
          </a:bodyPr>
          <a:lstStyle/>
          <a:p>
            <a:r>
              <a:rPr lang="hr-HR" sz="1400" dirty="0">
                <a:solidFill>
                  <a:srgbClr val="FFFF00"/>
                </a:solidFill>
                <a:latin typeface="Times New Roman" pitchFamily="18" charset="0"/>
              </a:rPr>
              <a:t>Ukupan energetski utrošak</a:t>
            </a:r>
            <a:r>
              <a:rPr lang="hr-HR" sz="2400" dirty="0">
                <a:solidFill>
                  <a:srgbClr val="FFFF00"/>
                </a:solidFill>
                <a:latin typeface="Times New Roman" pitchFamily="18" charset="0"/>
              </a:rPr>
              <a:t> = 954 Cal (3994 kJ)</a:t>
            </a:r>
          </a:p>
        </p:txBody>
      </p:sp>
      <p:sp>
        <p:nvSpPr>
          <p:cNvPr id="14" name="Text Box 6"/>
          <p:cNvSpPr txBox="1">
            <a:spLocks noChangeArrowheads="1"/>
          </p:cNvSpPr>
          <p:nvPr/>
        </p:nvSpPr>
        <p:spPr bwMode="auto">
          <a:xfrm>
            <a:off x="107505" y="5013176"/>
            <a:ext cx="5472608" cy="1200329"/>
          </a:xfrm>
          <a:prstGeom prst="rect">
            <a:avLst/>
          </a:prstGeom>
          <a:solidFill>
            <a:schemeClr val="accent6">
              <a:lumMod val="40000"/>
              <a:lumOff val="60000"/>
            </a:schemeClr>
          </a:solidFill>
          <a:ln w="9525">
            <a:noFill/>
            <a:miter lim="800000"/>
            <a:headEnd/>
            <a:tailEnd/>
          </a:ln>
          <a:effectLst/>
        </p:spPr>
        <p:txBody>
          <a:bodyPr wrap="square">
            <a:spAutoFit/>
          </a:bodyPr>
          <a:lstStyle/>
          <a:p>
            <a:pPr>
              <a:spcBef>
                <a:spcPct val="50000"/>
              </a:spcBef>
            </a:pPr>
            <a:r>
              <a:rPr lang="hr-HR" sz="1200" dirty="0">
                <a:solidFill>
                  <a:srgbClr val="000000"/>
                </a:solidFill>
                <a:latin typeface="Times New Roman" pitchFamily="18" charset="0"/>
              </a:rPr>
              <a:t>Ovaj trening je ukazao na znatne mogućnosti promjene aerobnog mehanizma Vinka. Iako je tijekom treninga bio veoma discipliniran, i držao puls na zadatoj vrijednosti, razina laktata se mijenjala. Od 2,1 mmol/L u mirovanju, što je korektna vrijednost u tom stanju, na Institutu je dosegla relativno visoku vrijednost (3,2), koja je do kraja pala na 1,3 mmol/L. To je dokaz da ovaj trening čisti organizam, i da na njemu treba ustrajati u svrhu poboljšanja rekuperativne funkcije organizma.</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685800" y="152400"/>
            <a:ext cx="8080375" cy="990600"/>
          </a:xfrm>
        </p:spPr>
        <p:txBody>
          <a:bodyPr/>
          <a:lstStyle/>
          <a:p>
            <a:r>
              <a:rPr lang="hr-HR"/>
              <a:t>Zone opterećenja prema testiranju </a:t>
            </a:r>
            <a:endParaRPr lang="en-GB"/>
          </a:p>
        </p:txBody>
      </p:sp>
      <p:graphicFrame>
        <p:nvGraphicFramePr>
          <p:cNvPr id="154627" name="Object 3"/>
          <p:cNvGraphicFramePr>
            <a:graphicFrameLocks noChangeAspect="1"/>
          </p:cNvGraphicFramePr>
          <p:nvPr/>
        </p:nvGraphicFramePr>
        <p:xfrm>
          <a:off x="1066800" y="1333500"/>
          <a:ext cx="8753475" cy="5524500"/>
        </p:xfrm>
        <a:graphic>
          <a:graphicData uri="http://schemas.openxmlformats.org/presentationml/2006/ole">
            <p:oleObj spid="_x0000_s36866" name="Worksheet" r:id="rId3" imgW="10338840" imgH="6975000" progId="Excel.Sheet.8">
              <p:embed/>
            </p:oleObj>
          </a:graphicData>
        </a:graphic>
      </p:graphicFrame>
      <p:sp>
        <p:nvSpPr>
          <p:cNvPr id="154628" name="Line 4"/>
          <p:cNvSpPr>
            <a:spLocks noChangeShapeType="1"/>
          </p:cNvSpPr>
          <p:nvPr/>
        </p:nvSpPr>
        <p:spPr bwMode="auto">
          <a:xfrm flipH="1" flipV="1">
            <a:off x="4495800" y="3048000"/>
            <a:ext cx="762000" cy="609600"/>
          </a:xfrm>
          <a:prstGeom prst="line">
            <a:avLst/>
          </a:prstGeom>
          <a:noFill/>
          <a:ln w="12700">
            <a:solidFill>
              <a:schemeClr val="tx1"/>
            </a:solidFill>
            <a:round/>
            <a:headEnd type="none" w="sm" len="sm"/>
            <a:tailEnd type="stealth" w="sm" len="lg"/>
          </a:ln>
          <a:effectLst/>
        </p:spPr>
        <p:txBody>
          <a:bodyPr/>
          <a:lstStyle/>
          <a:p>
            <a:endParaRPr lang="hr-HR" sz="2400">
              <a:solidFill>
                <a:srgbClr val="000000"/>
              </a:solidFill>
              <a:latin typeface="Times New Roman" pitchFamily="18" charset="0"/>
            </a:endParaRPr>
          </a:p>
        </p:txBody>
      </p:sp>
      <p:sp>
        <p:nvSpPr>
          <p:cNvPr id="154629" name="Line 5"/>
          <p:cNvSpPr>
            <a:spLocks noChangeShapeType="1"/>
          </p:cNvSpPr>
          <p:nvPr/>
        </p:nvSpPr>
        <p:spPr bwMode="auto">
          <a:xfrm flipH="1">
            <a:off x="4800600" y="3657600"/>
            <a:ext cx="457200" cy="990600"/>
          </a:xfrm>
          <a:prstGeom prst="line">
            <a:avLst/>
          </a:prstGeom>
          <a:noFill/>
          <a:ln w="12700">
            <a:solidFill>
              <a:schemeClr val="tx1"/>
            </a:solidFill>
            <a:round/>
            <a:headEnd type="none" w="sm" len="sm"/>
            <a:tailEnd type="stealth" w="sm" len="lg"/>
          </a:ln>
          <a:effectLst/>
        </p:spPr>
        <p:txBody>
          <a:bodyPr/>
          <a:lstStyle/>
          <a:p>
            <a:endParaRPr lang="hr-HR" sz="2400">
              <a:solidFill>
                <a:srgbClr val="000000"/>
              </a:solidFill>
              <a:latin typeface="Times New Roman" pitchFamily="18" charset="0"/>
            </a:endParaRPr>
          </a:p>
        </p:txBody>
      </p:sp>
      <p:sp>
        <p:nvSpPr>
          <p:cNvPr id="154630" name="Line 6"/>
          <p:cNvSpPr>
            <a:spLocks noChangeShapeType="1"/>
          </p:cNvSpPr>
          <p:nvPr/>
        </p:nvSpPr>
        <p:spPr bwMode="auto">
          <a:xfrm flipH="1" flipV="1">
            <a:off x="6858000" y="3048000"/>
            <a:ext cx="914400" cy="533400"/>
          </a:xfrm>
          <a:prstGeom prst="line">
            <a:avLst/>
          </a:prstGeom>
          <a:noFill/>
          <a:ln w="12700">
            <a:solidFill>
              <a:schemeClr val="tx1"/>
            </a:solidFill>
            <a:round/>
            <a:headEnd type="none" w="sm" len="sm"/>
            <a:tailEnd type="stealth" w="sm" len="lg"/>
          </a:ln>
          <a:effectLst/>
        </p:spPr>
        <p:txBody>
          <a:bodyPr/>
          <a:lstStyle/>
          <a:p>
            <a:endParaRPr lang="hr-HR" sz="2400">
              <a:solidFill>
                <a:srgbClr val="000000"/>
              </a:solidFill>
              <a:latin typeface="Times New Roman" pitchFamily="18" charset="0"/>
            </a:endParaRPr>
          </a:p>
        </p:txBody>
      </p:sp>
      <p:sp>
        <p:nvSpPr>
          <p:cNvPr id="154631" name="Line 7"/>
          <p:cNvSpPr>
            <a:spLocks noChangeShapeType="1"/>
          </p:cNvSpPr>
          <p:nvPr/>
        </p:nvSpPr>
        <p:spPr bwMode="auto">
          <a:xfrm flipH="1">
            <a:off x="7086600" y="3581400"/>
            <a:ext cx="685800" cy="1066800"/>
          </a:xfrm>
          <a:prstGeom prst="line">
            <a:avLst/>
          </a:prstGeom>
          <a:noFill/>
          <a:ln w="12700">
            <a:solidFill>
              <a:schemeClr val="tx1"/>
            </a:solidFill>
            <a:round/>
            <a:headEnd type="none" w="sm" len="sm"/>
            <a:tailEnd type="stealth" w="sm" len="lg"/>
          </a:ln>
          <a:effectLst/>
        </p:spPr>
        <p:txBody>
          <a:bodyPr/>
          <a:lstStyle/>
          <a:p>
            <a:endParaRPr lang="hr-HR" sz="2400">
              <a:solidFill>
                <a:srgbClr val="000000"/>
              </a:solidFill>
              <a:latin typeface="Times New Roman" pitchFamily="18" charset="0"/>
            </a:endParaRPr>
          </a:p>
        </p:txBody>
      </p:sp>
      <p:sp>
        <p:nvSpPr>
          <p:cNvPr id="154632" name="Line 8"/>
          <p:cNvSpPr>
            <a:spLocks noChangeShapeType="1"/>
          </p:cNvSpPr>
          <p:nvPr/>
        </p:nvSpPr>
        <p:spPr bwMode="auto">
          <a:xfrm flipV="1">
            <a:off x="3657600" y="2819400"/>
            <a:ext cx="609600" cy="1219200"/>
          </a:xfrm>
          <a:prstGeom prst="line">
            <a:avLst/>
          </a:prstGeom>
          <a:noFill/>
          <a:ln w="12700">
            <a:solidFill>
              <a:schemeClr val="accent2"/>
            </a:solidFill>
            <a:round/>
            <a:headEnd type="none" w="sm" len="sm"/>
            <a:tailEnd type="stealth" w="med" len="lg"/>
          </a:ln>
          <a:effectLst/>
        </p:spPr>
        <p:txBody>
          <a:bodyPr/>
          <a:lstStyle/>
          <a:p>
            <a:endParaRPr lang="hr-HR" sz="2400">
              <a:solidFill>
                <a:srgbClr val="000000"/>
              </a:solidFill>
              <a:latin typeface="Times New Roman" pitchFamily="18" charset="0"/>
            </a:endParaRPr>
          </a:p>
        </p:txBody>
      </p:sp>
      <p:sp>
        <p:nvSpPr>
          <p:cNvPr id="154633" name="Line 9"/>
          <p:cNvSpPr>
            <a:spLocks noChangeShapeType="1"/>
          </p:cNvSpPr>
          <p:nvPr/>
        </p:nvSpPr>
        <p:spPr bwMode="auto">
          <a:xfrm>
            <a:off x="3657600" y="4038600"/>
            <a:ext cx="914400" cy="1219200"/>
          </a:xfrm>
          <a:prstGeom prst="line">
            <a:avLst/>
          </a:prstGeom>
          <a:noFill/>
          <a:ln w="12700">
            <a:solidFill>
              <a:schemeClr val="accent2"/>
            </a:solidFill>
            <a:round/>
            <a:headEnd type="none" w="sm" len="sm"/>
            <a:tailEnd type="stealth" w="med" len="lg"/>
          </a:ln>
          <a:effectLst/>
        </p:spPr>
        <p:txBody>
          <a:bodyPr/>
          <a:lstStyle/>
          <a:p>
            <a:endParaRPr lang="hr-HR" sz="2400">
              <a:solidFill>
                <a:srgbClr val="000000"/>
              </a:solidFill>
              <a:latin typeface="Times New Roman" pitchFamily="18" charset="0"/>
            </a:endParaRPr>
          </a:p>
        </p:txBody>
      </p:sp>
      <p:sp>
        <p:nvSpPr>
          <p:cNvPr id="154634" name="Line 10"/>
          <p:cNvSpPr>
            <a:spLocks noChangeShapeType="1"/>
          </p:cNvSpPr>
          <p:nvPr/>
        </p:nvSpPr>
        <p:spPr bwMode="auto">
          <a:xfrm flipV="1">
            <a:off x="5867400" y="2819400"/>
            <a:ext cx="762000" cy="1219200"/>
          </a:xfrm>
          <a:prstGeom prst="line">
            <a:avLst/>
          </a:prstGeom>
          <a:noFill/>
          <a:ln w="12700">
            <a:solidFill>
              <a:schemeClr val="accent2"/>
            </a:solidFill>
            <a:round/>
            <a:headEnd type="none" w="sm" len="sm"/>
            <a:tailEnd type="stealth" w="med" len="lg"/>
          </a:ln>
          <a:effectLst/>
        </p:spPr>
        <p:txBody>
          <a:bodyPr/>
          <a:lstStyle/>
          <a:p>
            <a:endParaRPr lang="hr-HR" sz="2400">
              <a:solidFill>
                <a:srgbClr val="000000"/>
              </a:solidFill>
              <a:latin typeface="Times New Roman" pitchFamily="18" charset="0"/>
            </a:endParaRPr>
          </a:p>
        </p:txBody>
      </p:sp>
      <p:sp>
        <p:nvSpPr>
          <p:cNvPr id="154635" name="Line 11"/>
          <p:cNvSpPr>
            <a:spLocks noChangeShapeType="1"/>
          </p:cNvSpPr>
          <p:nvPr/>
        </p:nvSpPr>
        <p:spPr bwMode="auto">
          <a:xfrm>
            <a:off x="5867400" y="4038600"/>
            <a:ext cx="1066800" cy="1219200"/>
          </a:xfrm>
          <a:prstGeom prst="line">
            <a:avLst/>
          </a:prstGeom>
          <a:noFill/>
          <a:ln w="12700">
            <a:solidFill>
              <a:schemeClr val="accent2"/>
            </a:solidFill>
            <a:round/>
            <a:headEnd type="none" w="sm" len="sm"/>
            <a:tailEnd type="stealth" w="med" len="lg"/>
          </a:ln>
          <a:effectLst/>
        </p:spPr>
        <p:txBody>
          <a:bodyPr/>
          <a:lstStyle/>
          <a:p>
            <a:endParaRPr lang="hr-HR" sz="2400">
              <a:solidFill>
                <a:srgbClr val="000000"/>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54626"/>
                                        </p:tgtEl>
                                        <p:attrNameLst>
                                          <p:attrName>style.visibility</p:attrName>
                                        </p:attrNameLst>
                                      </p:cBhvr>
                                      <p:to>
                                        <p:strVal val="visible"/>
                                      </p:to>
                                    </p:set>
                                    <p:animEffect transition="in" filter="box(out)">
                                      <p:cBhvr>
                                        <p:cTn id="7" dur="500"/>
                                        <p:tgtEl>
                                          <p:spTgt spid="154626"/>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54627"/>
                                        </p:tgtEl>
                                        <p:attrNameLst>
                                          <p:attrName>style.visibility</p:attrName>
                                        </p:attrNameLst>
                                      </p:cBhvr>
                                      <p:to>
                                        <p:strVal val="visible"/>
                                      </p:to>
                                    </p:set>
                                    <p:animEffect transition="in" filter="box(in)">
                                      <p:cBhvr>
                                        <p:cTn id="11" dur="500"/>
                                        <p:tgtEl>
                                          <p:spTgt spid="15462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54628"/>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54629"/>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499"/>
                                          </p:stCondLst>
                                        </p:cTn>
                                        <p:tgtEl>
                                          <p:spTgt spid="154630"/>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0"/>
                                  </p:stCondLst>
                                  <p:childTnLst>
                                    <p:set>
                                      <p:cBhvr>
                                        <p:cTn id="24" dur="1" fill="hold">
                                          <p:stCondLst>
                                            <p:cond delay="499"/>
                                          </p:stCondLst>
                                        </p:cTn>
                                        <p:tgtEl>
                                          <p:spTgt spid="1546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54632"/>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499"/>
                                          </p:stCondLst>
                                        </p:cTn>
                                        <p:tgtEl>
                                          <p:spTgt spid="154633"/>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499"/>
                                          </p:stCondLst>
                                        </p:cTn>
                                        <p:tgtEl>
                                          <p:spTgt spid="154634"/>
                                        </p:tgtEl>
                                        <p:attrNameLst>
                                          <p:attrName>style.visibility</p:attrName>
                                        </p:attrNameLst>
                                      </p:cBhvr>
                                      <p:to>
                                        <p:strVal val="visible"/>
                                      </p:to>
                                    </p:set>
                                  </p:childTnLst>
                                </p:cTn>
                              </p:par>
                            </p:childTnLst>
                          </p:cTn>
                        </p:par>
                        <p:par>
                          <p:cTn id="35" fill="hold">
                            <p:stCondLst>
                              <p:cond delay="1500"/>
                            </p:stCondLst>
                            <p:childTnLst>
                              <p:par>
                                <p:cTn id="36" presetID="1" presetClass="entr" presetSubtype="0" fill="hold" grpId="0" nodeType="afterEffect">
                                  <p:stCondLst>
                                    <p:cond delay="0"/>
                                  </p:stCondLst>
                                  <p:childTnLst>
                                    <p:set>
                                      <p:cBhvr>
                                        <p:cTn id="37" dur="1" fill="hold">
                                          <p:stCondLst>
                                            <p:cond delay="499"/>
                                          </p:stCondLst>
                                        </p:cTn>
                                        <p:tgtEl>
                                          <p:spTgt spid="154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autoUpdateAnimBg="0"/>
      <p:bldP spid="154628" grpId="0" animBg="1"/>
      <p:bldP spid="154629" grpId="0" animBg="1"/>
      <p:bldP spid="154630" grpId="0" animBg="1"/>
      <p:bldP spid="154631" grpId="0" animBg="1"/>
      <p:bldP spid="154632" grpId="0" animBg="1"/>
      <p:bldP spid="154633" grpId="0" animBg="1"/>
      <p:bldP spid="154634" grpId="0" animBg="1"/>
      <p:bldP spid="154635"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1196975"/>
            <a:ext cx="9144000" cy="5661025"/>
          </a:xfrm>
          <a:prstGeom prst="rect">
            <a:avLst/>
          </a:prstGeom>
          <a:noFill/>
          <a:ln w="9525">
            <a:noFill/>
            <a:miter lim="800000"/>
            <a:headEnd/>
            <a:tailEnd/>
          </a:ln>
        </p:spPr>
      </p:pic>
      <p:sp>
        <p:nvSpPr>
          <p:cNvPr id="12291" name="AutoShape 3">
            <a:hlinkClick r:id="rId3" action="ppaction://hlinkfile" highlightClick="1"/>
          </p:cNvPr>
          <p:cNvSpPr>
            <a:spLocks noChangeArrowheads="1"/>
          </p:cNvSpPr>
          <p:nvPr/>
        </p:nvSpPr>
        <p:spPr bwMode="auto">
          <a:xfrm>
            <a:off x="1258888" y="5157788"/>
            <a:ext cx="217487" cy="215900"/>
          </a:xfrm>
          <a:prstGeom prst="actionButtonMovie">
            <a:avLst/>
          </a:prstGeom>
          <a:solidFill>
            <a:schemeClr val="accent1"/>
          </a:solidFill>
          <a:ln w="9525">
            <a:noFill/>
            <a:miter lim="800000"/>
            <a:headEnd/>
            <a:tailEnd/>
          </a:ln>
        </p:spPr>
        <p:txBody>
          <a:bodyPr wrap="none" anchor="ctr"/>
          <a:lstStyle/>
          <a:p>
            <a:endParaRPr lang="sr-Latn-CS" sz="2400">
              <a:solidFill>
                <a:srgbClr val="000000"/>
              </a:solidFill>
              <a:latin typeface="Times New Roman" pitchFamily="18" charset="0"/>
            </a:endParaRPr>
          </a:p>
        </p:txBody>
      </p:sp>
      <p:sp>
        <p:nvSpPr>
          <p:cNvPr id="12292" name="AutoShape 4">
            <a:hlinkClick r:id="rId4" action="ppaction://hlinkfile" highlightClick="1"/>
          </p:cNvPr>
          <p:cNvSpPr>
            <a:spLocks noChangeArrowheads="1"/>
          </p:cNvSpPr>
          <p:nvPr/>
        </p:nvSpPr>
        <p:spPr bwMode="auto">
          <a:xfrm>
            <a:off x="2411413" y="5157788"/>
            <a:ext cx="215900" cy="215900"/>
          </a:xfrm>
          <a:prstGeom prst="actionButtonMovie">
            <a:avLst/>
          </a:prstGeom>
          <a:solidFill>
            <a:schemeClr val="accent1"/>
          </a:solidFill>
          <a:ln w="9525">
            <a:noFill/>
            <a:miter lim="800000"/>
            <a:headEnd/>
            <a:tailEnd/>
          </a:ln>
        </p:spPr>
        <p:txBody>
          <a:bodyPr wrap="none" anchor="ctr"/>
          <a:lstStyle/>
          <a:p>
            <a:endParaRPr lang="sr-Latn-CS" sz="2400">
              <a:solidFill>
                <a:srgbClr val="000000"/>
              </a:solidFill>
              <a:latin typeface="Times New Roman" pitchFamily="18" charset="0"/>
            </a:endParaRPr>
          </a:p>
        </p:txBody>
      </p:sp>
      <p:sp>
        <p:nvSpPr>
          <p:cNvPr id="12293" name="AutoShape 5">
            <a:hlinkClick r:id="rId5" action="ppaction://hlinkfile" highlightClick="1"/>
          </p:cNvPr>
          <p:cNvSpPr>
            <a:spLocks noChangeArrowheads="1"/>
          </p:cNvSpPr>
          <p:nvPr/>
        </p:nvSpPr>
        <p:spPr bwMode="auto">
          <a:xfrm>
            <a:off x="6227763" y="5084763"/>
            <a:ext cx="215900" cy="215900"/>
          </a:xfrm>
          <a:prstGeom prst="actionButtonMovie">
            <a:avLst/>
          </a:prstGeom>
          <a:solidFill>
            <a:schemeClr val="accent1"/>
          </a:solidFill>
          <a:ln w="9525">
            <a:noFill/>
            <a:miter lim="800000"/>
            <a:headEnd/>
            <a:tailEnd/>
          </a:ln>
        </p:spPr>
        <p:txBody>
          <a:bodyPr wrap="none" anchor="ctr"/>
          <a:lstStyle/>
          <a:p>
            <a:endParaRPr lang="sr-Latn-CS" sz="2400">
              <a:solidFill>
                <a:srgbClr val="000000"/>
              </a:solidFill>
              <a:latin typeface="Times New Roman" pitchFamily="18" charset="0"/>
            </a:endParaRPr>
          </a:p>
        </p:txBody>
      </p:sp>
      <p:sp>
        <p:nvSpPr>
          <p:cNvPr id="12294" name="AutoShape 6">
            <a:hlinkClick r:id="rId6" action="ppaction://hlinkfile" highlightClick="1"/>
          </p:cNvPr>
          <p:cNvSpPr>
            <a:spLocks noChangeArrowheads="1"/>
          </p:cNvSpPr>
          <p:nvPr/>
        </p:nvSpPr>
        <p:spPr bwMode="auto">
          <a:xfrm>
            <a:off x="7308850" y="5084763"/>
            <a:ext cx="215900" cy="215900"/>
          </a:xfrm>
          <a:prstGeom prst="actionButtonMovie">
            <a:avLst/>
          </a:prstGeom>
          <a:solidFill>
            <a:schemeClr val="accent1"/>
          </a:solidFill>
          <a:ln w="9525">
            <a:noFill/>
            <a:miter lim="800000"/>
            <a:headEnd/>
            <a:tailEnd/>
          </a:ln>
        </p:spPr>
        <p:txBody>
          <a:bodyPr wrap="none" anchor="ctr"/>
          <a:lstStyle/>
          <a:p>
            <a:endParaRPr lang="sr-Latn-CS" sz="2400">
              <a:solidFill>
                <a:srgbClr val="000000"/>
              </a:solidFill>
              <a:latin typeface="Times New Roman" pitchFamily="18" charset="0"/>
            </a:endParaRPr>
          </a:p>
        </p:txBody>
      </p:sp>
      <p:sp>
        <p:nvSpPr>
          <p:cNvPr id="12295" name="AutoShape 7"/>
          <p:cNvSpPr>
            <a:spLocks noChangeArrowheads="1"/>
          </p:cNvSpPr>
          <p:nvPr/>
        </p:nvSpPr>
        <p:spPr bwMode="auto">
          <a:xfrm>
            <a:off x="0" y="3929063"/>
            <a:ext cx="1079500" cy="358775"/>
          </a:xfrm>
          <a:prstGeom prst="cloudCallout">
            <a:avLst>
              <a:gd name="adj1" fmla="val 14949"/>
              <a:gd name="adj2" fmla="val 240861"/>
            </a:avLst>
          </a:prstGeom>
          <a:solidFill>
            <a:srgbClr val="FFCC99"/>
          </a:solidFill>
          <a:ln w="9525">
            <a:solidFill>
              <a:schemeClr val="tx1"/>
            </a:solidFill>
            <a:round/>
            <a:headEnd/>
            <a:tailEnd/>
          </a:ln>
        </p:spPr>
        <p:txBody>
          <a:bodyPr/>
          <a:lstStyle/>
          <a:p>
            <a:pPr algn="ctr"/>
            <a:r>
              <a:rPr lang="hr-HR" sz="1000">
                <a:solidFill>
                  <a:srgbClr val="000000"/>
                </a:solidFill>
                <a:latin typeface="Times New Roman" pitchFamily="18" charset="0"/>
              </a:rPr>
              <a:t>La= 2,4</a:t>
            </a:r>
          </a:p>
        </p:txBody>
      </p:sp>
      <p:sp>
        <p:nvSpPr>
          <p:cNvPr id="12296" name="AutoShape 8"/>
          <p:cNvSpPr>
            <a:spLocks noChangeArrowheads="1"/>
          </p:cNvSpPr>
          <p:nvPr/>
        </p:nvSpPr>
        <p:spPr bwMode="auto">
          <a:xfrm>
            <a:off x="1643063" y="3786188"/>
            <a:ext cx="1079500" cy="358775"/>
          </a:xfrm>
          <a:prstGeom prst="cloudCallout">
            <a:avLst>
              <a:gd name="adj1" fmla="val 65926"/>
              <a:gd name="adj2" fmla="val -136111"/>
            </a:avLst>
          </a:prstGeom>
          <a:solidFill>
            <a:srgbClr val="FFCC99"/>
          </a:solidFill>
          <a:ln w="9525">
            <a:solidFill>
              <a:schemeClr val="tx1"/>
            </a:solidFill>
            <a:round/>
            <a:headEnd/>
            <a:tailEnd/>
          </a:ln>
        </p:spPr>
        <p:txBody>
          <a:bodyPr/>
          <a:lstStyle/>
          <a:p>
            <a:pPr algn="ctr"/>
            <a:r>
              <a:rPr lang="hr-HR" sz="1000">
                <a:solidFill>
                  <a:srgbClr val="000000"/>
                </a:solidFill>
                <a:latin typeface="Times New Roman" pitchFamily="18" charset="0"/>
              </a:rPr>
              <a:t>La= ?</a:t>
            </a:r>
          </a:p>
        </p:txBody>
      </p:sp>
      <p:sp>
        <p:nvSpPr>
          <p:cNvPr id="12297" name="AutoShape 9"/>
          <p:cNvSpPr>
            <a:spLocks noChangeArrowheads="1"/>
          </p:cNvSpPr>
          <p:nvPr/>
        </p:nvSpPr>
        <p:spPr bwMode="auto">
          <a:xfrm>
            <a:off x="5429250" y="3929063"/>
            <a:ext cx="1079500" cy="358775"/>
          </a:xfrm>
          <a:prstGeom prst="cloudCallout">
            <a:avLst>
              <a:gd name="adj1" fmla="val 66921"/>
              <a:gd name="adj2" fmla="val -157620"/>
            </a:avLst>
          </a:prstGeom>
          <a:solidFill>
            <a:srgbClr val="FFCC99"/>
          </a:solidFill>
          <a:ln w="9525">
            <a:solidFill>
              <a:schemeClr val="tx1"/>
            </a:solidFill>
            <a:round/>
            <a:headEnd/>
            <a:tailEnd/>
          </a:ln>
        </p:spPr>
        <p:txBody>
          <a:bodyPr/>
          <a:lstStyle/>
          <a:p>
            <a:pPr algn="ctr"/>
            <a:r>
              <a:rPr lang="hr-HR" sz="1000">
                <a:solidFill>
                  <a:srgbClr val="000000"/>
                </a:solidFill>
                <a:latin typeface="Times New Roman" pitchFamily="18" charset="0"/>
              </a:rPr>
              <a:t>La= 8,0</a:t>
            </a:r>
          </a:p>
        </p:txBody>
      </p:sp>
      <p:sp>
        <p:nvSpPr>
          <p:cNvPr id="12298" name="AutoShape 10"/>
          <p:cNvSpPr>
            <a:spLocks noChangeArrowheads="1"/>
          </p:cNvSpPr>
          <p:nvPr/>
        </p:nvSpPr>
        <p:spPr bwMode="auto">
          <a:xfrm>
            <a:off x="6929438" y="4286250"/>
            <a:ext cx="1079500" cy="358775"/>
          </a:xfrm>
          <a:prstGeom prst="cloudCallout">
            <a:avLst>
              <a:gd name="adj1" fmla="val 39116"/>
              <a:gd name="adj2" fmla="val -184940"/>
            </a:avLst>
          </a:prstGeom>
          <a:solidFill>
            <a:srgbClr val="FFCC99"/>
          </a:solidFill>
          <a:ln w="9525">
            <a:solidFill>
              <a:schemeClr val="tx1"/>
            </a:solidFill>
            <a:round/>
            <a:headEnd/>
            <a:tailEnd/>
          </a:ln>
        </p:spPr>
        <p:txBody>
          <a:bodyPr/>
          <a:lstStyle/>
          <a:p>
            <a:pPr algn="ctr"/>
            <a:r>
              <a:rPr lang="hr-HR" sz="1000">
                <a:solidFill>
                  <a:srgbClr val="000000"/>
                </a:solidFill>
                <a:latin typeface="Times New Roman" pitchFamily="18" charset="0"/>
              </a:rPr>
              <a:t>La= 7,0</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549275"/>
            <a:ext cx="9144000" cy="5589588"/>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1962150" y="2357438"/>
            <a:ext cx="7181850" cy="4500562"/>
          </a:xfrm>
          <a:prstGeom prst="rect">
            <a:avLst/>
          </a:prstGeom>
          <a:noFill/>
          <a:ln w="9525">
            <a:noFill/>
            <a:miter lim="800000"/>
            <a:headEnd/>
            <a:tailEnd/>
          </a:ln>
        </p:spPr>
      </p:pic>
      <p:sp>
        <p:nvSpPr>
          <p:cNvPr id="13317" name="AutoShape 5">
            <a:hlinkClick r:id="rId4" action="ppaction://hlinkfile" highlightClick="1"/>
          </p:cNvPr>
          <p:cNvSpPr>
            <a:spLocks noChangeArrowheads="1"/>
          </p:cNvSpPr>
          <p:nvPr/>
        </p:nvSpPr>
        <p:spPr bwMode="auto">
          <a:xfrm>
            <a:off x="684213" y="6092825"/>
            <a:ext cx="720725" cy="549275"/>
          </a:xfrm>
          <a:prstGeom prst="actionButtonDocument">
            <a:avLst/>
          </a:prstGeom>
          <a:solidFill>
            <a:srgbClr val="FF0000"/>
          </a:solidFill>
          <a:ln w="9525">
            <a:noFill/>
            <a:miter lim="800000"/>
            <a:headEnd/>
            <a:tailEnd/>
          </a:ln>
        </p:spPr>
        <p:txBody>
          <a:bodyPr wrap="none" anchor="ctr"/>
          <a:lstStyle/>
          <a:p>
            <a:endParaRPr lang="sr-Latn-CS" sz="240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blinds(horizontal)">
                                      <p:cBhvr>
                                        <p:cTn id="7"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0"/>
            <a:ext cx="9144000" cy="4868863"/>
          </a:xfrm>
          <a:prstGeom prst="rect">
            <a:avLst/>
          </a:prstGeom>
          <a:noFill/>
          <a:ln w="9525">
            <a:noFill/>
            <a:miter lim="800000"/>
            <a:headEnd/>
            <a:tailEnd/>
          </a:ln>
        </p:spPr>
      </p:pic>
      <p:sp>
        <p:nvSpPr>
          <p:cNvPr id="14339" name="AutoShape 3"/>
          <p:cNvSpPr>
            <a:spLocks noChangeArrowheads="1"/>
          </p:cNvSpPr>
          <p:nvPr/>
        </p:nvSpPr>
        <p:spPr bwMode="auto">
          <a:xfrm>
            <a:off x="684213" y="2349500"/>
            <a:ext cx="1079500" cy="358775"/>
          </a:xfrm>
          <a:prstGeom prst="cloudCallout">
            <a:avLst>
              <a:gd name="adj1" fmla="val -47500"/>
              <a:gd name="adj2" fmla="val 69912"/>
            </a:avLst>
          </a:prstGeom>
          <a:solidFill>
            <a:srgbClr val="FFFF99"/>
          </a:solidFill>
          <a:ln w="9525">
            <a:solidFill>
              <a:srgbClr val="CC0000"/>
            </a:solidFill>
            <a:round/>
            <a:headEnd/>
            <a:tailEnd/>
          </a:ln>
        </p:spPr>
        <p:txBody>
          <a:bodyPr/>
          <a:lstStyle/>
          <a:p>
            <a:pPr algn="ctr"/>
            <a:r>
              <a:rPr lang="hr-HR" sz="1000">
                <a:solidFill>
                  <a:srgbClr val="000000"/>
                </a:solidFill>
                <a:latin typeface="Times New Roman" pitchFamily="18" charset="0"/>
              </a:rPr>
              <a:t>La= 3,1</a:t>
            </a:r>
          </a:p>
        </p:txBody>
      </p:sp>
      <p:sp>
        <p:nvSpPr>
          <p:cNvPr id="14340" name="AutoShape 4"/>
          <p:cNvSpPr>
            <a:spLocks noChangeArrowheads="1"/>
          </p:cNvSpPr>
          <p:nvPr/>
        </p:nvSpPr>
        <p:spPr bwMode="auto">
          <a:xfrm>
            <a:off x="3276600" y="2276475"/>
            <a:ext cx="1079500" cy="358775"/>
          </a:xfrm>
          <a:prstGeom prst="cloudCallout">
            <a:avLst>
              <a:gd name="adj1" fmla="val -65440"/>
              <a:gd name="adj2" fmla="val -140708"/>
            </a:avLst>
          </a:prstGeom>
          <a:solidFill>
            <a:srgbClr val="FFFF99"/>
          </a:solidFill>
          <a:ln w="9525">
            <a:solidFill>
              <a:srgbClr val="CC0000"/>
            </a:solidFill>
            <a:round/>
            <a:headEnd/>
            <a:tailEnd/>
          </a:ln>
        </p:spPr>
        <p:txBody>
          <a:bodyPr/>
          <a:lstStyle/>
          <a:p>
            <a:pPr algn="ctr"/>
            <a:r>
              <a:rPr lang="hr-HR" sz="1000">
                <a:solidFill>
                  <a:srgbClr val="000000"/>
                </a:solidFill>
                <a:latin typeface="Times New Roman" pitchFamily="18" charset="0"/>
              </a:rPr>
              <a:t>La= 2,2</a:t>
            </a:r>
          </a:p>
        </p:txBody>
      </p:sp>
      <p:sp>
        <p:nvSpPr>
          <p:cNvPr id="14341" name="AutoShape 5"/>
          <p:cNvSpPr>
            <a:spLocks noChangeArrowheads="1"/>
          </p:cNvSpPr>
          <p:nvPr/>
        </p:nvSpPr>
        <p:spPr bwMode="auto">
          <a:xfrm>
            <a:off x="6804025" y="2205038"/>
            <a:ext cx="1079500" cy="358775"/>
          </a:xfrm>
          <a:prstGeom prst="cloudCallout">
            <a:avLst>
              <a:gd name="adj1" fmla="val -46176"/>
              <a:gd name="adj2" fmla="val -111505"/>
            </a:avLst>
          </a:prstGeom>
          <a:solidFill>
            <a:srgbClr val="FFFF99"/>
          </a:solidFill>
          <a:ln w="9525">
            <a:solidFill>
              <a:srgbClr val="CC0000"/>
            </a:solidFill>
            <a:round/>
            <a:headEnd/>
            <a:tailEnd/>
          </a:ln>
        </p:spPr>
        <p:txBody>
          <a:bodyPr/>
          <a:lstStyle/>
          <a:p>
            <a:pPr algn="ctr"/>
            <a:r>
              <a:rPr lang="hr-HR" sz="1000">
                <a:solidFill>
                  <a:srgbClr val="000000"/>
                </a:solidFill>
                <a:latin typeface="Times New Roman" pitchFamily="18" charset="0"/>
              </a:rPr>
              <a:t>La= 2,8</a:t>
            </a:r>
          </a:p>
        </p:txBody>
      </p:sp>
      <p:sp>
        <p:nvSpPr>
          <p:cNvPr id="14342" name="AutoShape 6"/>
          <p:cNvSpPr>
            <a:spLocks noChangeArrowheads="1"/>
          </p:cNvSpPr>
          <p:nvPr/>
        </p:nvSpPr>
        <p:spPr bwMode="auto">
          <a:xfrm>
            <a:off x="8064500" y="2060575"/>
            <a:ext cx="1079500" cy="358775"/>
          </a:xfrm>
          <a:prstGeom prst="cloudCallout">
            <a:avLst>
              <a:gd name="adj1" fmla="val -56324"/>
              <a:gd name="adj2" fmla="val 130088"/>
            </a:avLst>
          </a:prstGeom>
          <a:solidFill>
            <a:srgbClr val="FFFF99"/>
          </a:solidFill>
          <a:ln w="9525">
            <a:solidFill>
              <a:srgbClr val="CC0000"/>
            </a:solidFill>
            <a:round/>
            <a:headEnd/>
            <a:tailEnd/>
          </a:ln>
        </p:spPr>
        <p:txBody>
          <a:bodyPr/>
          <a:lstStyle/>
          <a:p>
            <a:pPr algn="ctr"/>
            <a:r>
              <a:rPr lang="hr-HR" sz="1000">
                <a:solidFill>
                  <a:srgbClr val="000000"/>
                </a:solidFill>
                <a:latin typeface="Times New Roman" pitchFamily="18" charset="0"/>
              </a:rPr>
              <a:t>La= 5,2</a:t>
            </a:r>
          </a:p>
        </p:txBody>
      </p:sp>
      <p:sp>
        <p:nvSpPr>
          <p:cNvPr id="14343" name="AutoShape 7"/>
          <p:cNvSpPr>
            <a:spLocks noChangeArrowheads="1"/>
          </p:cNvSpPr>
          <p:nvPr/>
        </p:nvSpPr>
        <p:spPr bwMode="auto">
          <a:xfrm>
            <a:off x="0" y="1989138"/>
            <a:ext cx="1079500" cy="358775"/>
          </a:xfrm>
          <a:prstGeom prst="cloudCallout">
            <a:avLst>
              <a:gd name="adj1" fmla="val 2060"/>
              <a:gd name="adj2" fmla="val 152213"/>
            </a:avLst>
          </a:prstGeom>
          <a:solidFill>
            <a:srgbClr val="FFCC99"/>
          </a:solidFill>
          <a:ln w="9525">
            <a:solidFill>
              <a:schemeClr val="tx1"/>
            </a:solidFill>
            <a:round/>
            <a:headEnd/>
            <a:tailEnd/>
          </a:ln>
        </p:spPr>
        <p:txBody>
          <a:bodyPr/>
          <a:lstStyle/>
          <a:p>
            <a:pPr algn="ctr"/>
            <a:r>
              <a:rPr lang="hr-HR" sz="1000">
                <a:solidFill>
                  <a:srgbClr val="000000"/>
                </a:solidFill>
                <a:latin typeface="Times New Roman" pitchFamily="18" charset="0"/>
              </a:rPr>
              <a:t>La= 2,4</a:t>
            </a:r>
          </a:p>
        </p:txBody>
      </p:sp>
      <p:sp>
        <p:nvSpPr>
          <p:cNvPr id="14344" name="AutoShape 8"/>
          <p:cNvSpPr>
            <a:spLocks noChangeArrowheads="1"/>
          </p:cNvSpPr>
          <p:nvPr/>
        </p:nvSpPr>
        <p:spPr bwMode="auto">
          <a:xfrm>
            <a:off x="1692275" y="1989138"/>
            <a:ext cx="1079500" cy="358775"/>
          </a:xfrm>
          <a:prstGeom prst="cloudCallout">
            <a:avLst>
              <a:gd name="adj1" fmla="val 82500"/>
              <a:gd name="adj2" fmla="val -108407"/>
            </a:avLst>
          </a:prstGeom>
          <a:solidFill>
            <a:srgbClr val="FFCC99"/>
          </a:solidFill>
          <a:ln w="9525">
            <a:solidFill>
              <a:schemeClr val="tx1"/>
            </a:solidFill>
            <a:round/>
            <a:headEnd/>
            <a:tailEnd/>
          </a:ln>
        </p:spPr>
        <p:txBody>
          <a:bodyPr/>
          <a:lstStyle/>
          <a:p>
            <a:pPr algn="ctr"/>
            <a:r>
              <a:rPr lang="hr-HR" sz="1000">
                <a:solidFill>
                  <a:srgbClr val="000000"/>
                </a:solidFill>
                <a:latin typeface="Times New Roman" pitchFamily="18" charset="0"/>
              </a:rPr>
              <a:t>La= ?</a:t>
            </a:r>
          </a:p>
        </p:txBody>
      </p:sp>
      <p:sp>
        <p:nvSpPr>
          <p:cNvPr id="14345" name="AutoShape 9"/>
          <p:cNvSpPr>
            <a:spLocks noChangeArrowheads="1"/>
          </p:cNvSpPr>
          <p:nvPr/>
        </p:nvSpPr>
        <p:spPr bwMode="auto">
          <a:xfrm>
            <a:off x="5580063" y="2205038"/>
            <a:ext cx="1079500" cy="358775"/>
          </a:xfrm>
          <a:prstGeom prst="cloudCallout">
            <a:avLst>
              <a:gd name="adj1" fmla="val 63236"/>
              <a:gd name="adj2" fmla="val -102213"/>
            </a:avLst>
          </a:prstGeom>
          <a:solidFill>
            <a:srgbClr val="FFCC99"/>
          </a:solidFill>
          <a:ln w="9525">
            <a:solidFill>
              <a:schemeClr val="tx1"/>
            </a:solidFill>
            <a:round/>
            <a:headEnd/>
            <a:tailEnd/>
          </a:ln>
        </p:spPr>
        <p:txBody>
          <a:bodyPr/>
          <a:lstStyle/>
          <a:p>
            <a:pPr algn="ctr"/>
            <a:r>
              <a:rPr lang="hr-HR" sz="1000">
                <a:solidFill>
                  <a:srgbClr val="000000"/>
                </a:solidFill>
                <a:latin typeface="Times New Roman" pitchFamily="18" charset="0"/>
              </a:rPr>
              <a:t>La= 8,0</a:t>
            </a:r>
          </a:p>
        </p:txBody>
      </p:sp>
      <p:sp>
        <p:nvSpPr>
          <p:cNvPr id="14346" name="AutoShape 10"/>
          <p:cNvSpPr>
            <a:spLocks noChangeArrowheads="1"/>
          </p:cNvSpPr>
          <p:nvPr/>
        </p:nvSpPr>
        <p:spPr bwMode="auto">
          <a:xfrm>
            <a:off x="6877050" y="3284538"/>
            <a:ext cx="1079500" cy="358775"/>
          </a:xfrm>
          <a:prstGeom prst="cloudCallout">
            <a:avLst>
              <a:gd name="adj1" fmla="val 42796"/>
              <a:gd name="adj2" fmla="val -196019"/>
            </a:avLst>
          </a:prstGeom>
          <a:solidFill>
            <a:srgbClr val="FFCC99"/>
          </a:solidFill>
          <a:ln w="9525">
            <a:solidFill>
              <a:schemeClr val="tx1"/>
            </a:solidFill>
            <a:round/>
            <a:headEnd/>
            <a:tailEnd/>
          </a:ln>
        </p:spPr>
        <p:txBody>
          <a:bodyPr/>
          <a:lstStyle/>
          <a:p>
            <a:pPr algn="ctr"/>
            <a:r>
              <a:rPr lang="hr-HR" sz="1000">
                <a:solidFill>
                  <a:srgbClr val="000000"/>
                </a:solidFill>
                <a:latin typeface="Times New Roman" pitchFamily="18" charset="0"/>
              </a:rPr>
              <a:t>La= 7,0</a:t>
            </a:r>
          </a:p>
        </p:txBody>
      </p:sp>
      <p:sp>
        <p:nvSpPr>
          <p:cNvPr id="11" name="Action Button: End 10">
            <a:hlinkClick r:id="" action="ppaction://hlinkshowjump?jump=endshow" highlightClick="1"/>
          </p:cNvPr>
          <p:cNvSpPr/>
          <p:nvPr/>
        </p:nvSpPr>
        <p:spPr>
          <a:xfrm>
            <a:off x="8172450" y="5661025"/>
            <a:ext cx="647700" cy="504825"/>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sz="2400">
              <a:solidFill>
                <a:srgbClr val="FFFFF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TotalTime>
  <Words>4634</Words>
  <Application>Microsoft Office PowerPoint</Application>
  <PresentationFormat>On-screen Show (4:3)</PresentationFormat>
  <Paragraphs>853</Paragraphs>
  <Slides>145</Slides>
  <Notes>1</Notes>
  <HiddenSlides>0</HiddenSlides>
  <MMClips>2</MMClips>
  <ScaleCrop>false</ScaleCrop>
  <HeadingPairs>
    <vt:vector size="6" baseType="variant">
      <vt:variant>
        <vt:lpstr>Theme</vt:lpstr>
      </vt:variant>
      <vt:variant>
        <vt:i4>5</vt:i4>
      </vt:variant>
      <vt:variant>
        <vt:lpstr>Embedded OLE Servers</vt:lpstr>
      </vt:variant>
      <vt:variant>
        <vt:i4>2</vt:i4>
      </vt:variant>
      <vt:variant>
        <vt:lpstr>Slide Titles</vt:lpstr>
      </vt:variant>
      <vt:variant>
        <vt:i4>145</vt:i4>
      </vt:variant>
    </vt:vector>
  </HeadingPairs>
  <TitlesOfParts>
    <vt:vector size="152" baseType="lpstr">
      <vt:lpstr>Tema sustava Office</vt:lpstr>
      <vt:lpstr>1_Tema sustava Office</vt:lpstr>
      <vt:lpstr>Default Design</vt:lpstr>
      <vt:lpstr>Ocean</vt:lpstr>
      <vt:lpstr>Beam</vt:lpstr>
      <vt:lpstr>Chart</vt:lpstr>
      <vt:lpstr>Worksheet</vt:lpstr>
      <vt:lpstr>TRENING S OPTEREĆENJEM KOD DJECE I MLADIH SPORTAŠA  ZAŠTO “DA”, A ZAŠTO “NE”?</vt:lpstr>
      <vt:lpstr>Treninzi s opterećenjem (teretima):</vt:lpstr>
      <vt:lpstr>Uobičajena razmišljanja…</vt:lpstr>
      <vt:lpstr>Daljnje izlaganje temelji se na …</vt:lpstr>
      <vt:lpstr>Trening s opterećenjem kod djece i mladih sportaša      Zašto “DA”?</vt:lpstr>
      <vt:lpstr>Trening s opterećenjem kod djece i mladih sportaša      Zašto “DA”?</vt:lpstr>
      <vt:lpstr>Trening s opterećenjem kod djece i mladih sportaša      Zašto “DA”?</vt:lpstr>
      <vt:lpstr>Trening s opterećenjem kod djece i mladih sportaša      Zašto “DA”?</vt:lpstr>
      <vt:lpstr>Trening s opterećenjem kod djece i mladih sportaša      Zašto “DA”?</vt:lpstr>
      <vt:lpstr>Trening s opterećenjem kod djece i mladih sportaša      Zašto “DA”?</vt:lpstr>
      <vt:lpstr>Rezultati studija koje su ispitivale učinke treninga s opterećenjem, a provedene su na ispitanicima predpubertetskog uzrasta</vt:lpstr>
      <vt:lpstr>Rezultati studija koje su ispitivale učinke treninga s opterećenjem, a provedene su paralelno na ispitanicima predpubertetskog i pubertetskog (ili starijeg) uzrasta</vt:lpstr>
      <vt:lpstr>Trening s opterećenjem kod djece i mladih sportaša      Zašto “DA”?</vt:lpstr>
      <vt:lpstr>Slide 14</vt:lpstr>
      <vt:lpstr>Konačno …</vt:lpstr>
      <vt:lpstr>Međutim …</vt:lpstr>
      <vt:lpstr>Primjerice …</vt:lpstr>
      <vt:lpstr>Slide 18</vt:lpstr>
      <vt:lpstr>Prehrana i prehrambena suplementacija u „stvarnom” svijetu sporta</vt:lpstr>
      <vt:lpstr>Prehrana</vt:lpstr>
      <vt:lpstr>Glavni smjerovi razvoja prehrambene filozofije…</vt:lpstr>
      <vt:lpstr>Glavni smjerovi razvoja prehrambene filozofije…</vt:lpstr>
      <vt:lpstr>Glavni smjerovi razvoja prehrambene filozofije…</vt:lpstr>
      <vt:lpstr>Glavni smjerovi razvoja prehrambene filozofije…</vt:lpstr>
      <vt:lpstr>Slijed primjera ...</vt:lpstr>
      <vt:lpstr>Slijed primjera ...</vt:lpstr>
      <vt:lpstr>Slijed primjera ...</vt:lpstr>
      <vt:lpstr>Slijed primjera ...</vt:lpstr>
      <vt:lpstr>Slijed primjera ...</vt:lpstr>
      <vt:lpstr>Zaključno o uvodu...</vt:lpstr>
      <vt:lpstr>Neki praktični problemi prehrane u sportaša</vt:lpstr>
      <vt:lpstr>Neki praktični problemi prehrane u sportu </vt:lpstr>
      <vt:lpstr>“Food variety”</vt:lpstr>
      <vt:lpstr>Raznolikost hrana i prehrane</vt:lpstr>
      <vt:lpstr>Raznolikost hrana i prehrane</vt:lpstr>
      <vt:lpstr>Raznolikost hrana i prehrane</vt:lpstr>
      <vt:lpstr>Raznolikost hrana i prehrane</vt:lpstr>
      <vt:lpstr>Raznolikost hrana i prehrane</vt:lpstr>
      <vt:lpstr>Neki praktični problemi prehrane u sportaša</vt:lpstr>
      <vt:lpstr>Ugljikohidrati </vt:lpstr>
      <vt:lpstr>Costill i Miller 1980</vt:lpstr>
      <vt:lpstr>...</vt:lpstr>
      <vt:lpstr>Unos ugljikohidrata nakon aktivnosti</vt:lpstr>
      <vt:lpstr>Moguće strategije (1)...</vt:lpstr>
      <vt:lpstr>Moguće strategije (2)...</vt:lpstr>
      <vt:lpstr>Korak dalje...</vt:lpstr>
      <vt:lpstr>Po mom osobnom mišljenju...</vt:lpstr>
      <vt:lpstr>Neki praktični problemi prehrane u sportu</vt:lpstr>
      <vt:lpstr>Malo “otkrivanja tople vode”</vt:lpstr>
      <vt:lpstr>Malo “otkrivanja tople vode”</vt:lpstr>
      <vt:lpstr>Malo “otkrivanja tople vode”</vt:lpstr>
      <vt:lpstr>Malo “otkrivanja tople vode”</vt:lpstr>
      <vt:lpstr>Moguće strategije (1)...</vt:lpstr>
      <vt:lpstr>Moguće strategije (2)...</vt:lpstr>
      <vt:lpstr>Neki praktični problemi prehrane u sportu</vt:lpstr>
      <vt:lpstr>Neki praktični problemi prehrane u sportu</vt:lpstr>
      <vt:lpstr>Neki praktični problemi prehrane u sportu</vt:lpstr>
      <vt:lpstr>Neki praktični problemi prehrane u sportu</vt:lpstr>
      <vt:lpstr>Željezo i nedostatak željeza</vt:lpstr>
      <vt:lpstr>Kalcij</vt:lpstr>
      <vt:lpstr>Moguće strategije</vt:lpstr>
      <vt:lpstr>Moguće strategije</vt:lpstr>
      <vt:lpstr>Neki praktični problemi prehrane u sportu</vt:lpstr>
      <vt:lpstr>Rehidracija – hidracija (1) </vt:lpstr>
      <vt:lpstr>Rehidracija – hidracija (2) </vt:lpstr>
      <vt:lpstr>Rehidracija – hidracija (3) </vt:lpstr>
      <vt:lpstr>Rehidracija – hidracija (3) </vt:lpstr>
      <vt:lpstr>Rehidracija – hidracija (4) </vt:lpstr>
      <vt:lpstr>Dehidracija – neki podaci</vt:lpstr>
      <vt:lpstr>Zaključno </vt:lpstr>
      <vt:lpstr>Reference</vt:lpstr>
      <vt:lpstr>Slide 72</vt:lpstr>
      <vt:lpstr>Slide 73</vt:lpstr>
      <vt:lpstr>Funkcionalne i fiziološke karakteristike (zone)  opterećenja</vt:lpstr>
      <vt:lpstr>Slide 75</vt:lpstr>
      <vt:lpstr>Slide 76</vt:lpstr>
      <vt:lpstr>Slide 77</vt:lpstr>
      <vt:lpstr>Cooper test – tumačenje  rezultata</vt:lpstr>
      <vt:lpstr>Multistage fitness test - Shuttle run test - “BEEP” test (Leger, L.A., Lambert, J. (1982). A maximal multistage 20m shuttle run test to predict VO2max. European Journal of Applied Physiology, 49: 1-5)</vt:lpstr>
      <vt:lpstr>Primjenjeni instrumentarij</vt:lpstr>
      <vt:lpstr>Zapis pulsmetra za vrijeme izvođenja “beep” testa</vt:lpstr>
      <vt:lpstr>Fox SM, Naughton JP, Gorman PA. Physical activity and  cardiovascular health: III. The exercise prescription: frequency and type of activity. Mod Concepts Cardiovasc Dis 1972; 41: 25-9</vt:lpstr>
      <vt:lpstr>Slide 83</vt:lpstr>
      <vt:lpstr>Slide 84</vt:lpstr>
      <vt:lpstr>Slide 85</vt:lpstr>
      <vt:lpstr>Slide 86</vt:lpstr>
      <vt:lpstr>Kontrola treninga po pulsu i laktatima</vt:lpstr>
      <vt:lpstr>Slide 88</vt:lpstr>
      <vt:lpstr>Slide 89</vt:lpstr>
      <vt:lpstr>Slide 90</vt:lpstr>
      <vt:lpstr>Slide 91</vt:lpstr>
      <vt:lpstr>Slide 92</vt:lpstr>
      <vt:lpstr>Slide 93</vt:lpstr>
      <vt:lpstr>Slide 94</vt:lpstr>
      <vt:lpstr>Slide 95</vt:lpstr>
      <vt:lpstr>Zone opterećenja prema testiranju </vt:lpstr>
      <vt:lpstr>Slide 97</vt:lpstr>
      <vt:lpstr>Slide 98</vt:lpstr>
      <vt:lpstr>Slide 99</vt:lpstr>
      <vt:lpstr>Hvala na pozornosti !</vt:lpstr>
      <vt:lpstr>Slide 101</vt:lpstr>
      <vt:lpstr>Slide 102</vt:lpstr>
      <vt:lpstr>SINDROMI PRENAPREZANJA U VESLANJU</vt:lpstr>
      <vt:lpstr>DEFINICIJA</vt:lpstr>
      <vt:lpstr>MEHANIZAM NASTANKA</vt:lpstr>
      <vt:lpstr>ENDOGENI FAKTORI</vt:lpstr>
      <vt:lpstr>ENDOGENI FAKTORI Anatomska odstupanja</vt:lpstr>
      <vt:lpstr>ENDOGENI FAKTORI Mišićno tetivna neravnoteža</vt:lpstr>
      <vt:lpstr>ENDOGENI FAKTORI Ostalo</vt:lpstr>
      <vt:lpstr>EGZOGENI FAKTORI</vt:lpstr>
      <vt:lpstr>EGZOGENI FAKTORI Pogreške u treningu</vt:lpstr>
      <vt:lpstr>EGZOGENI FAKTORI Podloga, sportska oprema</vt:lpstr>
      <vt:lpstr>ETIOPATOGENEZA Faze upalnog procesa</vt:lpstr>
      <vt:lpstr>ANATOMSKE LOKACIJE</vt:lpstr>
      <vt:lpstr>Vrijeme pojave boli i sposobnost bavljenja sportom ( Curwin i Stanish)</vt:lpstr>
      <vt:lpstr>Klinička slika –simptomi po redosljedu nastanka</vt:lpstr>
      <vt:lpstr>DIJAGNOSTIČKE METODE</vt:lpstr>
      <vt:lpstr>LIJEČENJE</vt:lpstr>
      <vt:lpstr>SINDROMI PRENAPREZANJA U VESLANJU</vt:lpstr>
      <vt:lpstr>Slide 120</vt:lpstr>
      <vt:lpstr>NAJČEŠĆI SINDROMI PRENAPREZANJA</vt:lpstr>
      <vt:lpstr>LOW BACK PAIN</vt:lpstr>
      <vt:lpstr>Slide 123</vt:lpstr>
      <vt:lpstr>BOLNI LUMBALNI SINDROM</vt:lpstr>
      <vt:lpstr>ANATOMSKA ODSTUPANJA</vt:lpstr>
      <vt:lpstr>STRESS FRAKTURA REBARA</vt:lpstr>
      <vt:lpstr>PIRAMIDA POKRETA OPTIMALNI NALAZ</vt:lpstr>
      <vt:lpstr>DOMINACIJA FUNKCIONALNOG POKRETA</vt:lpstr>
      <vt:lpstr>DOMINACIJA BAZIČNOG POKRETA</vt:lpstr>
      <vt:lpstr>NEDOSTATAK SPECIFIČNOG POKRETA</vt:lpstr>
      <vt:lpstr>ETIOLOGIJA</vt:lpstr>
      <vt:lpstr>TRAUMATSKI OŠTEĆEN ZGLOB</vt:lpstr>
      <vt:lpstr>Slide 133</vt:lpstr>
      <vt:lpstr>KINEMATIKA ZGLOBA-PICR </vt:lpstr>
      <vt:lpstr>RAMENI ZGLOB- PICR</vt:lpstr>
      <vt:lpstr>KUK PICR/DSM</vt:lpstr>
      <vt:lpstr>ATROFIJA MIŠIĆA</vt:lpstr>
      <vt:lpstr>SARKOMERA SHEMATSKI PRIKAZ</vt:lpstr>
      <vt:lpstr>KINEZIOPATOLOŠKI MODEL S. Sahrmann</vt:lpstr>
      <vt:lpstr>Krivulja disocijacije</vt:lpstr>
      <vt:lpstr>NEUROMUSKULARNI MODEL Janda</vt:lpstr>
      <vt:lpstr>FMS-faktori rizika?</vt:lpstr>
      <vt:lpstr>Primjeri iz prakse</vt:lpstr>
      <vt:lpstr>Slide 144</vt:lpstr>
      <vt:lpstr>Slide 145</vt:lpstr>
    </vt:vector>
  </TitlesOfParts>
  <Company>PMF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Trening s opterećenjem kod djece i mladih sportaša (zašto “da, a zašto “ne”?)</dc:title>
  <dc:creator>Damir</dc:creator>
  <cp:lastModifiedBy>mp4</cp:lastModifiedBy>
  <cp:revision>33</cp:revision>
  <dcterms:created xsi:type="dcterms:W3CDTF">2007-02-12T23:13:10Z</dcterms:created>
  <dcterms:modified xsi:type="dcterms:W3CDTF">2014-01-17T11:47:49Z</dcterms:modified>
</cp:coreProperties>
</file>